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9"/>
  </p:notesMasterIdLst>
  <p:sldIdLst>
    <p:sldId id="256" r:id="rId2"/>
    <p:sldId id="263" r:id="rId3"/>
    <p:sldId id="257" r:id="rId4"/>
    <p:sldId id="273" r:id="rId5"/>
    <p:sldId id="292" r:id="rId6"/>
    <p:sldId id="262" r:id="rId7"/>
    <p:sldId id="261" r:id="rId8"/>
    <p:sldId id="274" r:id="rId9"/>
    <p:sldId id="260" r:id="rId10"/>
    <p:sldId id="275" r:id="rId11"/>
    <p:sldId id="293" r:id="rId12"/>
    <p:sldId id="276" r:id="rId13"/>
    <p:sldId id="277" r:id="rId14"/>
    <p:sldId id="295" r:id="rId15"/>
    <p:sldId id="294" r:id="rId16"/>
    <p:sldId id="278" r:id="rId17"/>
    <p:sldId id="279" r:id="rId18"/>
    <p:sldId id="298" r:id="rId19"/>
    <p:sldId id="280" r:id="rId20"/>
    <p:sldId id="281" r:id="rId21"/>
    <p:sldId id="282" r:id="rId22"/>
    <p:sldId id="283" r:id="rId23"/>
    <p:sldId id="284" r:id="rId24"/>
    <p:sldId id="296" r:id="rId25"/>
    <p:sldId id="297" r:id="rId26"/>
    <p:sldId id="301" r:id="rId27"/>
    <p:sldId id="300" r:id="rId28"/>
    <p:sldId id="302" r:id="rId29"/>
    <p:sldId id="303" r:id="rId30"/>
    <p:sldId id="305" r:id="rId31"/>
    <p:sldId id="306" r:id="rId32"/>
    <p:sldId id="304" r:id="rId33"/>
    <p:sldId id="307" r:id="rId34"/>
    <p:sldId id="315" r:id="rId35"/>
    <p:sldId id="316" r:id="rId36"/>
    <p:sldId id="317" r:id="rId37"/>
    <p:sldId id="318" r:id="rId3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8A8B-BCCA-4C9E-B855-558FD6E5ED36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100F6-D38A-43C9-BC16-E7C5B5A7D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9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100F6-D38A-43C9-BC16-E7C5B5A7DFA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612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100F6-D38A-43C9-BC16-E7C5B5A7DFA8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50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5543-EF26-4BC5-B2A4-C95F8B8F8C49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33-070F-44D3-B453-5ED970D398B7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D75C-D621-42E8-89DD-5DDB8ECAE826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1DED-C18E-487F-8528-5912BED04D7C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518B-8749-4331-821B-477A97019743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EE3-4BFD-4103-9A2B-0765B6581663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441C-F78F-4A79-BB3B-6E153DA3DA39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0747-F2E0-4D8B-9044-6EBED7E9710A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B36C-2E7E-4585-AD1A-F5975A09A558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60B9-6E1D-46DF-BD29-5960FDD5C965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7F3-3103-494C-8325-C20915C4D57D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8DB5A6-BFEC-461F-BC11-1E78B6209864}" type="datetime1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75EBE9-E624-4801-92D3-C26C9C80B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ADAMS training Day 1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491880" y="4314443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400">
                <a:latin typeface="標楷體" panose="03000509000000000000" pitchFamily="65" charset="-120"/>
                <a:ea typeface="標楷體" panose="03000509000000000000" pitchFamily="65" charset="-120"/>
              </a:rPr>
              <a:t>陳劍航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7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ADAMS/view </a:t>
            </a:r>
            <a:r>
              <a:rPr lang="en-US" altLang="zh-TW" sz="4400" dirty="0"/>
              <a:t>Operating environment</a:t>
            </a:r>
            <a:endParaRPr lang="zh-TW" altLang="en-US" sz="4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91817" y="2776004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j-ea"/>
                <a:ea typeface="+mj-ea"/>
              </a:rPr>
              <a:t>主功能表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61629" y="4250420"/>
            <a:ext cx="1338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j-ea"/>
                <a:ea typeface="+mj-ea"/>
              </a:rPr>
              <a:t>控制功能表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806910" y="5269546"/>
            <a:ext cx="8778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j-ea"/>
                <a:ea typeface="+mj-ea"/>
              </a:rPr>
              <a:t>座標系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740379" y="5719624"/>
            <a:ext cx="8778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j-ea"/>
                <a:ea typeface="+mj-ea"/>
              </a:rPr>
              <a:t>狀態欄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234119" y="4931320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j-ea"/>
                <a:ea typeface="+mj-ea"/>
              </a:rPr>
              <a:t>工作格點</a:t>
            </a:r>
          </a:p>
        </p:txBody>
      </p:sp>
      <p:sp>
        <p:nvSpPr>
          <p:cNvPr id="10" name="矩形 9"/>
          <p:cNvSpPr/>
          <p:nvPr/>
        </p:nvSpPr>
        <p:spPr>
          <a:xfrm>
            <a:off x="691817" y="6095872"/>
            <a:ext cx="798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zh-TW" sz="2000" dirty="0">
                <a:latin typeface="+mj-ea"/>
                <a:ea typeface="+mj-ea"/>
              </a:rPr>
              <a:t>主功能表內圖示右下角如有箭頭，則該功能表可以右鍵叫出工具列</a:t>
            </a: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842" y="1916832"/>
            <a:ext cx="5208438" cy="409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左大括弧 3"/>
          <p:cNvSpPr/>
          <p:nvPr/>
        </p:nvSpPr>
        <p:spPr>
          <a:xfrm>
            <a:off x="1792962" y="2564904"/>
            <a:ext cx="402774" cy="792088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左大括弧 12"/>
          <p:cNvSpPr/>
          <p:nvPr/>
        </p:nvSpPr>
        <p:spPr>
          <a:xfrm>
            <a:off x="1792962" y="3569520"/>
            <a:ext cx="402774" cy="1731688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>
            <a:stCxn id="7" idx="3"/>
          </p:cNvCxnSpPr>
          <p:nvPr/>
        </p:nvCxnSpPr>
        <p:spPr>
          <a:xfrm>
            <a:off x="1684798" y="5454490"/>
            <a:ext cx="510938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1618267" y="5904568"/>
            <a:ext cx="69075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+mj-ea"/>
              </a:rPr>
              <a:t>功能表介紹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9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常用功能表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     </a:t>
            </a:r>
            <a:r>
              <a:rPr lang="zh-TW" altLang="zh-TW" dirty="0" smtClean="0">
                <a:latin typeface="+mn-ea"/>
              </a:rPr>
              <a:t>將目前狀態變成選擇模式，可以選擇個別之</a:t>
            </a:r>
            <a:r>
              <a:rPr lang="en-US" altLang="zh-TW" dirty="0" smtClean="0">
                <a:latin typeface="+mn-ea"/>
              </a:rPr>
              <a:t>PART</a:t>
            </a:r>
            <a:r>
              <a:rPr lang="zh-TW" altLang="zh-TW" dirty="0" smtClean="0">
                <a:latin typeface="+mn-ea"/>
              </a:rPr>
              <a:t>進行修改，也可代表</a:t>
            </a:r>
            <a:r>
              <a:rPr lang="en-US" altLang="zh-TW" dirty="0" smtClean="0">
                <a:latin typeface="+mn-ea"/>
              </a:rPr>
              <a:t>”</a:t>
            </a:r>
            <a:r>
              <a:rPr lang="zh-TW" altLang="zh-TW" dirty="0" smtClean="0">
                <a:solidFill>
                  <a:srgbClr val="FF0000"/>
                </a:solidFill>
                <a:latin typeface="+mn-ea"/>
              </a:rPr>
              <a:t>取消</a:t>
            </a:r>
            <a:r>
              <a:rPr lang="en-US" altLang="zh-TW" dirty="0" smtClean="0">
                <a:latin typeface="+mn-ea"/>
              </a:rPr>
              <a:t>”</a:t>
            </a:r>
            <a:r>
              <a:rPr lang="zh-TW" altLang="zh-TW" dirty="0" smtClean="0">
                <a:latin typeface="+mn-ea"/>
              </a:rPr>
              <a:t>目前指令的意思</a:t>
            </a:r>
            <a:r>
              <a:rPr lang="zh-TW" altLang="en-US" dirty="0" smtClean="0">
                <a:latin typeface="+mn-ea"/>
              </a:rPr>
              <a:t>。</a:t>
            </a:r>
            <a:endParaRPr lang="zh-TW" altLang="zh-TW" dirty="0" smtClean="0">
              <a:latin typeface="+mn-ea"/>
            </a:endParaRPr>
          </a:p>
          <a:p>
            <a:endParaRPr lang="zh-TW" altLang="en-US" dirty="0" smtClean="0">
              <a:latin typeface="+mn-ea"/>
            </a:endParaRPr>
          </a:p>
        </p:txBody>
      </p:sp>
      <p:sp>
        <p:nvSpPr>
          <p:cNvPr id="7" name="文字方塊 6"/>
          <p:cNvSpPr txBox="1"/>
          <p:nvPr/>
        </p:nvSpPr>
        <p:spPr>
          <a:xfrm flipH="1">
            <a:off x="3002901" y="4495017"/>
            <a:ext cx="5638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zh-TW" dirty="0">
                <a:latin typeface="+mn-ea"/>
              </a:rPr>
              <a:t>可控制目前之</a:t>
            </a:r>
            <a:r>
              <a:rPr lang="zh-TW" altLang="zh-TW" dirty="0" smtClean="0">
                <a:latin typeface="+mn-ea"/>
              </a:rPr>
              <a:t>視角</a:t>
            </a:r>
            <a:r>
              <a:rPr lang="zh-TW" altLang="en-US" dirty="0">
                <a:latin typeface="+mn-ea"/>
              </a:rPr>
              <a:t>、</a:t>
            </a:r>
            <a:r>
              <a:rPr lang="en-US" altLang="zh-TW" dirty="0" smtClean="0">
                <a:latin typeface="+mn-ea"/>
              </a:rPr>
              <a:t>PART</a:t>
            </a:r>
            <a:r>
              <a:rPr lang="zh-TW" altLang="en-US" dirty="0" smtClean="0">
                <a:latin typeface="+mn-ea"/>
              </a:rPr>
              <a:t>外觀、操作介面</a:t>
            </a:r>
            <a:r>
              <a:rPr lang="zh-TW" altLang="zh-TW" dirty="0" smtClean="0">
                <a:latin typeface="+mn-ea"/>
              </a:rPr>
              <a:t>與</a:t>
            </a:r>
            <a:r>
              <a:rPr lang="zh-TW" altLang="zh-TW" dirty="0">
                <a:latin typeface="+mn-ea"/>
              </a:rPr>
              <a:t>座標格</a:t>
            </a:r>
            <a:r>
              <a:rPr lang="zh-TW" altLang="zh-TW" dirty="0" smtClean="0">
                <a:latin typeface="+mn-ea"/>
              </a:rPr>
              <a:t>點</a:t>
            </a:r>
            <a:endParaRPr lang="zh-TW" altLang="en-US" dirty="0">
              <a:latin typeface="+mn-ea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630" y="2694783"/>
            <a:ext cx="149227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82" y="2025030"/>
            <a:ext cx="3619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7445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zh-TW" altLang="zh-TW" dirty="0" smtClean="0"/>
              <a:t>工具列瀏覽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60073" y="2135878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n-ea"/>
              </a:rPr>
              <a:t>幾何建構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113303" y="2135878"/>
            <a:ext cx="6461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n-ea"/>
              </a:rPr>
              <a:t>量測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3708150" y="2159073"/>
            <a:ext cx="116891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n-ea"/>
              </a:rPr>
              <a:t>恢復</a:t>
            </a:r>
            <a:r>
              <a:rPr lang="en-US" altLang="zh-TW" sz="1800" dirty="0">
                <a:latin typeface="+mn-ea"/>
              </a:rPr>
              <a:t>/</a:t>
            </a:r>
            <a:r>
              <a:rPr lang="zh-TW" altLang="en-US" sz="1800" dirty="0">
                <a:latin typeface="+mn-ea"/>
              </a:rPr>
              <a:t>重做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240263" y="3360578"/>
            <a:ext cx="6556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joint</a:t>
            </a:r>
            <a:endParaRPr lang="zh-TW" altLang="en-US" dirty="0">
              <a:latin typeface="+mn-lt"/>
              <a:ea typeface="新細明體" pitchFamily="18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853278" y="3375659"/>
            <a:ext cx="6461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dirty="0">
                <a:latin typeface="+mn-ea"/>
              </a:rPr>
              <a:t>運動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88" y="3360578"/>
            <a:ext cx="16573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880" y="3476079"/>
            <a:ext cx="1493074" cy="225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695" y="3839188"/>
            <a:ext cx="1569393" cy="106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21" y="3796372"/>
            <a:ext cx="1456790" cy="222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950" y="2559668"/>
            <a:ext cx="1014361" cy="69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16" y="2600225"/>
            <a:ext cx="1351043" cy="342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63" y="2559668"/>
            <a:ext cx="10858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文字方塊 26"/>
          <p:cNvSpPr txBox="1"/>
          <p:nvPr/>
        </p:nvSpPr>
        <p:spPr>
          <a:xfrm>
            <a:off x="5344851" y="2900374"/>
            <a:ext cx="100540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800" dirty="0" smtClean="0"/>
              <a:t>position</a:t>
            </a:r>
            <a:endParaRPr lang="zh-TW" altLang="en-US" sz="18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7207880" y="2915652"/>
            <a:ext cx="118827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800" dirty="0" smtClean="0">
                <a:ea typeface="+mj-ea"/>
              </a:rPr>
              <a:t>connector</a:t>
            </a:r>
            <a:endParaRPr lang="zh-TW" altLang="en-US" sz="1800" dirty="0"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8144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模擬與動畫工具列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2087880"/>
            <a:ext cx="2962672" cy="4389120"/>
          </a:xfrm>
        </p:spPr>
        <p:txBody>
          <a:bodyPr/>
          <a:lstStyle/>
          <a:p>
            <a:r>
              <a:rPr lang="zh-TW" altLang="en-US" dirty="0" smtClean="0"/>
              <a:t>模擬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2541121"/>
            <a:ext cx="512758" cy="52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05040"/>
            <a:ext cx="1494876" cy="362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4283968" y="2040537"/>
            <a:ext cx="2962672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動畫</a:t>
            </a:r>
            <a:endParaRPr lang="zh-TW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49816"/>
            <a:ext cx="434554" cy="47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56945"/>
            <a:ext cx="1501771" cy="362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9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建模流程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2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799852" y="1887140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實體建構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787152" y="2801540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限制條件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611560" y="3639740"/>
            <a:ext cx="1600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建構力元素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827584" y="4554140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建立量測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832520" y="5392340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模擬</a:t>
            </a:r>
          </a:p>
        </p:txBody>
      </p:sp>
      <p:cxnSp>
        <p:nvCxnSpPr>
          <p:cNvPr id="15" name="直線單箭頭接點 14"/>
          <p:cNvCxnSpPr>
            <a:endCxn id="10" idx="0"/>
          </p:cNvCxnSpPr>
          <p:nvPr/>
        </p:nvCxnSpPr>
        <p:spPr>
          <a:xfrm flipH="1">
            <a:off x="1396752" y="2268140"/>
            <a:ext cx="1588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1396752" y="3182540"/>
            <a:ext cx="1588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rot="5400000">
            <a:off x="1130846" y="428664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>
            <a:off x="1403648" y="4935140"/>
            <a:ext cx="1588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843808" y="1914436"/>
            <a:ext cx="61096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zh-TW" altLang="zh-TW" sz="2400" dirty="0">
                <a:latin typeface="+mj-ea"/>
                <a:ea typeface="+mj-ea"/>
              </a:rPr>
              <a:t>利用工具列</a:t>
            </a:r>
            <a:r>
              <a:rPr lang="en-US" altLang="zh-TW" sz="2400" dirty="0">
                <a:latin typeface="+mj-ea"/>
                <a:ea typeface="+mj-ea"/>
              </a:rPr>
              <a:t>-“</a:t>
            </a:r>
            <a:r>
              <a:rPr lang="zh-TW" altLang="zh-TW" sz="2400" dirty="0">
                <a:latin typeface="+mj-ea"/>
                <a:ea typeface="+mj-ea"/>
              </a:rPr>
              <a:t>幾何建構</a:t>
            </a:r>
            <a:r>
              <a:rPr lang="en-US" altLang="zh-TW" sz="2400" dirty="0">
                <a:latin typeface="+mj-ea"/>
                <a:ea typeface="+mj-ea"/>
              </a:rPr>
              <a:t>”</a:t>
            </a:r>
            <a:r>
              <a:rPr lang="zh-TW" altLang="zh-TW" sz="2400" dirty="0">
                <a:latin typeface="+mj-ea"/>
                <a:ea typeface="+mj-ea"/>
              </a:rPr>
              <a:t>內之指令將模型的實體部分繪出，再由</a:t>
            </a:r>
            <a:r>
              <a:rPr lang="en-US" altLang="zh-TW" sz="2400" dirty="0">
                <a:latin typeface="+mj-ea"/>
                <a:ea typeface="+mj-ea"/>
              </a:rPr>
              <a:t>”</a:t>
            </a:r>
            <a:r>
              <a:rPr lang="zh-TW" altLang="zh-TW" sz="2400" dirty="0">
                <a:latin typeface="+mj-ea"/>
                <a:ea typeface="+mj-ea"/>
              </a:rPr>
              <a:t>移動</a:t>
            </a:r>
            <a:r>
              <a:rPr lang="en-US" altLang="zh-TW" sz="2400" dirty="0">
                <a:latin typeface="+mj-ea"/>
                <a:ea typeface="+mj-ea"/>
              </a:rPr>
              <a:t>”</a:t>
            </a:r>
            <a:r>
              <a:rPr lang="zh-TW" altLang="zh-TW" sz="2400" dirty="0">
                <a:latin typeface="+mj-ea"/>
                <a:ea typeface="+mj-ea"/>
              </a:rPr>
              <a:t>工具列內之指令進行如旋轉、移動之修改，實體之性質如材料與密度可按右鍵功能表來進行</a:t>
            </a:r>
            <a:r>
              <a:rPr lang="zh-TW" altLang="zh-TW" sz="2400" dirty="0" smtClean="0">
                <a:latin typeface="+mj-ea"/>
                <a:ea typeface="+mj-ea"/>
              </a:rPr>
              <a:t>修改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497727" y="1338590"/>
            <a:ext cx="1960984" cy="523220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2800" dirty="0">
                <a:latin typeface="+mj-ea"/>
                <a:ea typeface="+mj-ea"/>
              </a:rPr>
              <a:t>實體建構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3497727" y="3982224"/>
            <a:ext cx="1672952" cy="523220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2800" dirty="0">
                <a:latin typeface="+mj-ea"/>
                <a:ea typeface="+mj-ea"/>
              </a:rPr>
              <a:t>限制條件</a:t>
            </a:r>
          </a:p>
        </p:txBody>
      </p:sp>
      <p:sp>
        <p:nvSpPr>
          <p:cNvPr id="27" name="矩形 26"/>
          <p:cNvSpPr/>
          <p:nvPr/>
        </p:nvSpPr>
        <p:spPr>
          <a:xfrm>
            <a:off x="2843808" y="4586352"/>
            <a:ext cx="61096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zh-TW" altLang="zh-TW" sz="2400" dirty="0">
                <a:latin typeface="+mj-ea"/>
                <a:ea typeface="+mj-ea"/>
              </a:rPr>
              <a:t>加入各式各樣的</a:t>
            </a:r>
            <a:r>
              <a:rPr lang="en-US" altLang="zh-TW" sz="2400" dirty="0">
                <a:latin typeface="+mj-ea"/>
                <a:ea typeface="+mj-ea"/>
              </a:rPr>
              <a:t>”Joint”</a:t>
            </a:r>
            <a:r>
              <a:rPr lang="zh-TW" altLang="zh-TW" sz="2400" dirty="0">
                <a:latin typeface="+mj-ea"/>
                <a:ea typeface="+mj-ea"/>
              </a:rPr>
              <a:t>來對模型的動作進行限制，常用的限制為</a:t>
            </a:r>
            <a:r>
              <a:rPr lang="en-US" altLang="zh-TW" sz="2400" dirty="0">
                <a:latin typeface="+mj-ea"/>
                <a:ea typeface="+mj-ea"/>
              </a:rPr>
              <a:t>”</a:t>
            </a:r>
            <a:r>
              <a:rPr lang="zh-TW" altLang="zh-TW" sz="2400" dirty="0">
                <a:latin typeface="+mj-ea"/>
                <a:ea typeface="+mj-ea"/>
              </a:rPr>
              <a:t>旋轉軸</a:t>
            </a:r>
            <a:r>
              <a:rPr lang="en-US" altLang="zh-TW" sz="2400" dirty="0" smtClean="0">
                <a:latin typeface="+mj-ea"/>
                <a:ea typeface="+mj-ea"/>
              </a:rPr>
              <a:t>”</a:t>
            </a:r>
            <a:r>
              <a:rPr lang="zh-TW" altLang="en-US" sz="2400" dirty="0" smtClean="0">
                <a:latin typeface="+mj-ea"/>
                <a:ea typeface="+mj-ea"/>
              </a:rPr>
              <a:t> </a:t>
            </a:r>
            <a:r>
              <a:rPr lang="en-US" altLang="zh-TW" sz="2400" dirty="0" smtClean="0">
                <a:latin typeface="+mj-ea"/>
                <a:ea typeface="+mj-ea"/>
              </a:rPr>
              <a:t>(</a:t>
            </a:r>
            <a:r>
              <a:rPr lang="en-US" altLang="zh-TW" sz="2400" dirty="0">
                <a:latin typeface="+mj-ea"/>
                <a:ea typeface="+mj-ea"/>
              </a:rPr>
              <a:t>revolution joint)</a:t>
            </a:r>
            <a:r>
              <a:rPr lang="zh-TW" altLang="zh-TW" sz="2400" dirty="0">
                <a:latin typeface="+mj-ea"/>
                <a:ea typeface="+mj-ea"/>
              </a:rPr>
              <a:t>與</a:t>
            </a:r>
            <a:r>
              <a:rPr lang="en-US" altLang="zh-TW" sz="2400" dirty="0">
                <a:latin typeface="+mj-ea"/>
                <a:ea typeface="+mj-ea"/>
              </a:rPr>
              <a:t>”</a:t>
            </a:r>
            <a:r>
              <a:rPr lang="zh-TW" altLang="zh-TW" sz="2400" dirty="0">
                <a:latin typeface="+mj-ea"/>
                <a:ea typeface="+mj-ea"/>
              </a:rPr>
              <a:t>滑軸</a:t>
            </a:r>
            <a:r>
              <a:rPr lang="en-US" altLang="zh-TW" sz="2400" dirty="0" smtClean="0">
                <a:latin typeface="+mj-ea"/>
                <a:ea typeface="+mj-ea"/>
              </a:rPr>
              <a:t>”</a:t>
            </a:r>
            <a:r>
              <a:rPr lang="zh-TW" altLang="en-US" sz="2400" dirty="0" smtClean="0">
                <a:latin typeface="+mj-ea"/>
                <a:ea typeface="+mj-ea"/>
              </a:rPr>
              <a:t> </a:t>
            </a:r>
            <a:r>
              <a:rPr lang="en-US" altLang="zh-TW" sz="2400" dirty="0" smtClean="0">
                <a:latin typeface="+mj-ea"/>
                <a:ea typeface="+mj-ea"/>
              </a:rPr>
              <a:t>(</a:t>
            </a:r>
            <a:r>
              <a:rPr lang="en-US" altLang="zh-TW" sz="2400" dirty="0">
                <a:latin typeface="+mj-ea"/>
                <a:ea typeface="+mj-ea"/>
              </a:rPr>
              <a:t>translation joint)</a:t>
            </a:r>
            <a:r>
              <a:rPr lang="zh-TW" altLang="zh-TW" sz="2400" dirty="0">
                <a:latin typeface="+mj-ea"/>
                <a:ea typeface="+mj-ea"/>
              </a:rPr>
              <a:t>，各種</a:t>
            </a:r>
            <a:r>
              <a:rPr lang="en-US" altLang="zh-TW" sz="2400" dirty="0">
                <a:latin typeface="+mj-ea"/>
                <a:ea typeface="+mj-ea"/>
              </a:rPr>
              <a:t>joint</a:t>
            </a:r>
            <a:r>
              <a:rPr lang="zh-TW" altLang="zh-TW" sz="2400" dirty="0">
                <a:latin typeface="+mj-ea"/>
                <a:ea typeface="+mj-ea"/>
              </a:rPr>
              <a:t>的設定法可參考</a:t>
            </a:r>
            <a:r>
              <a:rPr lang="en-US" altLang="zh-TW" sz="2400" dirty="0">
                <a:latin typeface="+mj-ea"/>
                <a:ea typeface="+mj-ea"/>
              </a:rPr>
              <a:t>ADAMS</a:t>
            </a:r>
            <a:r>
              <a:rPr lang="zh-TW" altLang="zh-TW" sz="2400" dirty="0">
                <a:latin typeface="+mj-ea"/>
                <a:ea typeface="+mj-ea"/>
              </a:rPr>
              <a:t>之</a:t>
            </a:r>
            <a:r>
              <a:rPr lang="en-US" altLang="zh-TW" sz="2400" dirty="0" smtClean="0">
                <a:latin typeface="+mj-ea"/>
                <a:ea typeface="+mj-ea"/>
              </a:rPr>
              <a:t>help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 bwMode="auto">
          <a:xfrm>
            <a:off x="293688" y="677270"/>
            <a:ext cx="72056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zh-TW" altLang="en-US" sz="3600" kern="0" dirty="0">
                <a:latin typeface="+mj-lt"/>
                <a:ea typeface="+mj-ea"/>
                <a:cs typeface="+mj-cs"/>
              </a:rPr>
              <a:t>模型建構流程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345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163904" y="1835532"/>
            <a:ext cx="133164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建構力元素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20124" y="3502925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建立量測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220124" y="5075892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模擬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1562100" y="1436309"/>
            <a:ext cx="7543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zh-TW" altLang="zh-TW" sz="1100" dirty="0">
              <a:latin typeface="Times New Roman" pitchFamily="18" charset="0"/>
              <a:ea typeface="新細明體" pitchFamily="18" charset="-120"/>
            </a:endParaRPr>
          </a:p>
          <a:p>
            <a:pPr algn="just" eaLnBrk="0" hangingPunct="0">
              <a:defRPr/>
            </a:pPr>
            <a:r>
              <a:rPr lang="zh-TW" sz="2400" dirty="0">
                <a:latin typeface="+mj-ea"/>
                <a:ea typeface="+mj-ea"/>
              </a:rPr>
              <a:t>最基本的力元素為重力，可建如馬達旋轉之力矩</a:t>
            </a:r>
            <a:r>
              <a:rPr lang="en-US" altLang="zh-TW" sz="2400" dirty="0">
                <a:latin typeface="+mj-ea"/>
                <a:ea typeface="+mj-ea"/>
              </a:rPr>
              <a:t>(Torque)</a:t>
            </a:r>
            <a:r>
              <a:rPr lang="zh-TW" altLang="en-US" sz="2400" dirty="0">
                <a:latin typeface="+mj-ea"/>
                <a:ea typeface="+mj-ea"/>
              </a:rPr>
              <a:t>或</a:t>
            </a:r>
            <a:r>
              <a:rPr lang="en-US" altLang="zh-TW" sz="2400" dirty="0">
                <a:latin typeface="+mj-ea"/>
                <a:ea typeface="+mj-ea"/>
              </a:rPr>
              <a:t>single force</a:t>
            </a:r>
            <a:r>
              <a:rPr lang="zh-TW" altLang="en-US" sz="2400" dirty="0">
                <a:latin typeface="+mj-ea"/>
                <a:ea typeface="+mj-ea"/>
              </a:rPr>
              <a:t>，施力之大小可由使用者自訂或由控制計算後輸出，此處須注意的是單位的</a:t>
            </a:r>
            <a:r>
              <a:rPr lang="zh-TW" altLang="en-US" sz="2400" dirty="0" smtClean="0">
                <a:latin typeface="+mj-ea"/>
                <a:ea typeface="+mj-ea"/>
              </a:rPr>
              <a:t>大小。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1481896" y="2961019"/>
            <a:ext cx="7620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zh-TW" altLang="zh-TW" sz="2400" dirty="0">
              <a:latin typeface="+mj-ea"/>
              <a:ea typeface="+mj-ea"/>
            </a:endParaRPr>
          </a:p>
          <a:p>
            <a:pPr eaLnBrk="0" hangingPunct="0">
              <a:defRPr/>
            </a:pPr>
            <a:r>
              <a:rPr lang="zh-TW" altLang="zh-TW" sz="2400" dirty="0">
                <a:latin typeface="+mj-ea"/>
                <a:ea typeface="+mj-ea"/>
              </a:rPr>
              <a:t>藉由量測之數據與圖表，可以讓我們了解模擬結果，量測建構的方式可由工具列上之量測圖示建立，或由欲量測物件之功能表中選擇</a:t>
            </a:r>
            <a:r>
              <a:rPr lang="en-US" altLang="zh-TW" sz="2400" dirty="0" smtClean="0">
                <a:latin typeface="+mj-ea"/>
                <a:ea typeface="+mj-ea"/>
              </a:rPr>
              <a:t>measure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>
              <a:latin typeface="+mj-ea"/>
              <a:ea typeface="+mj-ea"/>
            </a:endParaRPr>
          </a:p>
        </p:txBody>
      </p:sp>
      <p:sp>
        <p:nvSpPr>
          <p:cNvPr id="16392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1524000" y="4572000"/>
            <a:ext cx="7620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zh-TW" altLang="zh-TW" sz="2400" dirty="0">
              <a:latin typeface="+mj-ea"/>
              <a:ea typeface="+mj-ea"/>
            </a:endParaRPr>
          </a:p>
          <a:p>
            <a:pPr eaLnBrk="0" hangingPunct="0">
              <a:defRPr/>
            </a:pPr>
            <a:r>
              <a:rPr lang="zh-TW" altLang="zh-TW" sz="2400" dirty="0" smtClean="0">
                <a:latin typeface="+mj-ea"/>
                <a:ea typeface="+mj-ea"/>
              </a:rPr>
              <a:t>模擬</a:t>
            </a:r>
            <a:r>
              <a:rPr lang="zh-TW" altLang="zh-TW" sz="2400" dirty="0">
                <a:latin typeface="+mj-ea"/>
                <a:ea typeface="+mj-ea"/>
              </a:rPr>
              <a:t>時須注意模擬時間與</a:t>
            </a:r>
            <a:r>
              <a:rPr lang="en-US" altLang="zh-TW" sz="2400" dirty="0">
                <a:latin typeface="+mj-ea"/>
                <a:ea typeface="+mj-ea"/>
              </a:rPr>
              <a:t>step</a:t>
            </a:r>
            <a:r>
              <a:rPr lang="zh-TW" altLang="en-US" sz="2400" dirty="0">
                <a:latin typeface="+mj-ea"/>
                <a:ea typeface="+mj-ea"/>
              </a:rPr>
              <a:t>值，提高</a:t>
            </a:r>
            <a:r>
              <a:rPr lang="en-US" altLang="zh-TW" sz="2400" dirty="0">
                <a:latin typeface="+mj-ea"/>
                <a:ea typeface="+mj-ea"/>
              </a:rPr>
              <a:t>step</a:t>
            </a:r>
            <a:r>
              <a:rPr lang="zh-TW" altLang="en-US" sz="2400" dirty="0">
                <a:latin typeface="+mj-ea"/>
                <a:ea typeface="+mj-ea"/>
              </a:rPr>
              <a:t>值可以增加模擬出之精度，但模擬時間會較長，</a:t>
            </a:r>
            <a:r>
              <a:rPr lang="en-US" altLang="zh-TW" sz="2400" dirty="0">
                <a:latin typeface="+mj-ea"/>
                <a:ea typeface="+mj-ea"/>
              </a:rPr>
              <a:t>step</a:t>
            </a:r>
            <a:r>
              <a:rPr lang="zh-TW" altLang="en-US" sz="2400" dirty="0">
                <a:latin typeface="+mj-ea"/>
                <a:ea typeface="+mj-ea"/>
              </a:rPr>
              <a:t>值過低時會造成模擬結果不同</a:t>
            </a:r>
            <a:r>
              <a:rPr lang="en-US" altLang="zh-TW" sz="2400" dirty="0">
                <a:latin typeface="+mj-ea"/>
                <a:ea typeface="+mj-ea"/>
              </a:rPr>
              <a:t>(</a:t>
            </a:r>
            <a:r>
              <a:rPr lang="zh-TW" altLang="en-US" sz="2400" dirty="0">
                <a:latin typeface="+mj-ea"/>
                <a:ea typeface="+mj-ea"/>
              </a:rPr>
              <a:t>如</a:t>
            </a:r>
            <a:r>
              <a:rPr lang="en-US" altLang="zh-TW" sz="2400" dirty="0">
                <a:latin typeface="+mj-ea"/>
                <a:ea typeface="+mj-ea"/>
              </a:rPr>
              <a:t>sine</a:t>
            </a:r>
            <a:r>
              <a:rPr lang="zh-TW" altLang="en-US" sz="2400" dirty="0">
                <a:latin typeface="+mj-ea"/>
                <a:ea typeface="+mj-ea"/>
              </a:rPr>
              <a:t>波在</a:t>
            </a:r>
            <a:r>
              <a:rPr lang="en-US" altLang="zh-TW" sz="2400" dirty="0">
                <a:latin typeface="+mj-ea"/>
                <a:ea typeface="+mj-ea"/>
              </a:rPr>
              <a:t>step</a:t>
            </a:r>
            <a:r>
              <a:rPr lang="zh-TW" altLang="en-US" sz="2400" dirty="0">
                <a:latin typeface="+mj-ea"/>
                <a:ea typeface="+mj-ea"/>
              </a:rPr>
              <a:t>值較低時會變成如同三角波</a:t>
            </a:r>
            <a:r>
              <a:rPr lang="en-US" altLang="zh-TW" sz="2400" dirty="0" smtClean="0">
                <a:latin typeface="+mj-ea"/>
                <a:ea typeface="+mj-ea"/>
              </a:rPr>
              <a:t>)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8" name="標題 1"/>
          <p:cNvSpPr txBox="1">
            <a:spLocks/>
          </p:cNvSpPr>
          <p:nvPr/>
        </p:nvSpPr>
        <p:spPr bwMode="auto">
          <a:xfrm>
            <a:off x="293688" y="677270"/>
            <a:ext cx="72056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zh-TW" altLang="en-US" sz="3600" kern="0" dirty="0">
                <a:latin typeface="+mj-lt"/>
                <a:ea typeface="+mj-ea"/>
                <a:cs typeface="+mj-cs"/>
              </a:rPr>
              <a:t>模型建構流程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9859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常用指令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7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zh-TW" dirty="0" smtClean="0"/>
              <a:t>常用指令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107504" y="2079496"/>
            <a:ext cx="4320480" cy="206958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座標輸入</a:t>
            </a:r>
            <a:endParaRPr lang="en-US" altLang="zh-TW" dirty="0" smtClean="0"/>
          </a:p>
          <a:p>
            <a:pPr lvl="1"/>
            <a:r>
              <a:rPr lang="zh-TW" altLang="zh-TW" sz="1800" dirty="0" smtClean="0"/>
              <a:t>在</a:t>
            </a:r>
            <a:r>
              <a:rPr lang="en-US" altLang="zh-TW" sz="1800" dirty="0" smtClean="0"/>
              <a:t>ADAMS</a:t>
            </a:r>
            <a:r>
              <a:rPr lang="zh-TW" altLang="zh-TW" sz="1800" dirty="0" smtClean="0"/>
              <a:t>提示輸入某個點的位置時，可在無自動鎖點處按下右鍵會出現如</a:t>
            </a:r>
            <a:r>
              <a:rPr lang="zh-TW" altLang="en-US" sz="1800" dirty="0" smtClean="0"/>
              <a:t>左</a:t>
            </a:r>
            <a:r>
              <a:rPr lang="zh-TW" altLang="zh-TW" sz="1800" dirty="0" smtClean="0"/>
              <a:t>下之視窗、即可輸入座標。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364" y="3817252"/>
            <a:ext cx="1659570" cy="265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內容版面配置區 2"/>
          <p:cNvSpPr txBox="1">
            <a:spLocks/>
          </p:cNvSpPr>
          <p:nvPr/>
        </p:nvSpPr>
        <p:spPr>
          <a:xfrm>
            <a:off x="4139952" y="2492896"/>
            <a:ext cx="4824536" cy="24482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zh-TW" altLang="zh-TW" sz="1800" dirty="0" smtClean="0"/>
              <a:t>如果在同一個視角上有許多點，要從一堆點中選去正確時，也是按下右鍵，但是此時會出現如</a:t>
            </a:r>
            <a:r>
              <a:rPr lang="zh-TW" altLang="en-US" sz="1800" dirty="0" smtClean="0"/>
              <a:t>右上</a:t>
            </a:r>
            <a:r>
              <a:rPr lang="zh-TW" altLang="zh-TW" sz="1800" dirty="0" smtClean="0"/>
              <a:t>之視窗，再由選單中選取適當的點。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320505"/>
            <a:ext cx="1440160" cy="1650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096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800" dirty="0" smtClean="0"/>
              <a:t>What is ADAMS ?</a:t>
            </a:r>
          </a:p>
          <a:p>
            <a:r>
              <a:rPr lang="en-US" altLang="zh-TW" sz="2800" dirty="0" smtClean="0"/>
              <a:t>Topics</a:t>
            </a:r>
          </a:p>
          <a:p>
            <a:r>
              <a:rPr lang="en-US" altLang="zh-TW" sz="2800" dirty="0" smtClean="0"/>
              <a:t>Open</a:t>
            </a:r>
            <a:r>
              <a:rPr lang="zh-TW" altLang="en-US" sz="2800" dirty="0" smtClean="0"/>
              <a:t> </a:t>
            </a:r>
            <a:r>
              <a:rPr lang="en-US" altLang="zh-TW" sz="2800" dirty="0"/>
              <a:t>ADAMS </a:t>
            </a:r>
          </a:p>
          <a:p>
            <a:r>
              <a:rPr lang="zh-TW" altLang="en-US" sz="2800" dirty="0" smtClean="0"/>
              <a:t>功能表介紹</a:t>
            </a:r>
            <a:endParaRPr lang="en-US" altLang="zh-TW" sz="2800" dirty="0" smtClean="0"/>
          </a:p>
          <a:p>
            <a:r>
              <a:rPr lang="zh-TW" altLang="en-US" sz="2800" dirty="0"/>
              <a:t>建模</a:t>
            </a:r>
            <a:r>
              <a:rPr lang="zh-TW" altLang="en-US" sz="2800" dirty="0" smtClean="0"/>
              <a:t>流程</a:t>
            </a:r>
            <a:endParaRPr lang="en-US" altLang="zh-TW" sz="2800" dirty="0" smtClean="0"/>
          </a:p>
          <a:p>
            <a:r>
              <a:rPr lang="zh-TW" altLang="en-US" sz="2800" dirty="0" smtClean="0"/>
              <a:t>常用指令</a:t>
            </a:r>
            <a:endParaRPr lang="zh-TW" altLang="en-US" sz="2800" dirty="0"/>
          </a:p>
          <a:p>
            <a:r>
              <a:rPr lang="zh-TW" altLang="en-US" sz="2800" dirty="0" smtClean="0"/>
              <a:t>範例</a:t>
            </a:r>
            <a:endParaRPr lang="en-US" altLang="zh-TW" sz="2800" dirty="0" smtClean="0"/>
          </a:p>
          <a:p>
            <a:pPr lvl="1"/>
            <a:r>
              <a:rPr lang="en-US" altLang="zh-TW" dirty="0" smtClean="0"/>
              <a:t>Example : Two Links Model</a:t>
            </a:r>
          </a:p>
          <a:p>
            <a:r>
              <a:rPr lang="en-US" altLang="zh-TW" dirty="0" smtClean="0"/>
              <a:t>Homework / Bonus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9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zh-TW" dirty="0" smtClean="0"/>
              <a:t>常用指令</a:t>
            </a:r>
            <a:endParaRPr lang="zh-TW" altLang="en-US" dirty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838200" y="1916832"/>
            <a:ext cx="7666038" cy="3755306"/>
          </a:xfrm>
        </p:spPr>
        <p:txBody>
          <a:bodyPr/>
          <a:lstStyle/>
          <a:p>
            <a:r>
              <a:rPr lang="en-US" altLang="zh-TW" dirty="0" smtClean="0"/>
              <a:t>2. </a:t>
            </a:r>
            <a:r>
              <a:rPr lang="zh-TW" altLang="zh-TW" dirty="0" smtClean="0"/>
              <a:t>移動、轉動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移動與轉動是在建構模型中常用到的功能，當然，我們可以使用工具列</a:t>
            </a:r>
            <a:r>
              <a:rPr lang="en-US" altLang="zh-TW" dirty="0" smtClean="0"/>
              <a:t>”</a:t>
            </a:r>
            <a:r>
              <a:rPr lang="zh-TW" altLang="zh-TW" dirty="0" smtClean="0"/>
              <a:t>移動</a:t>
            </a:r>
            <a:r>
              <a:rPr lang="en-US" altLang="zh-TW" dirty="0" smtClean="0"/>
              <a:t>”</a:t>
            </a:r>
            <a:r>
              <a:rPr lang="zh-TW" altLang="zh-TW" dirty="0" smtClean="0"/>
              <a:t>內的指令，除此之外有另外一個選擇，以下我們將介紹這個方法。</a:t>
            </a:r>
          </a:p>
          <a:p>
            <a:pPr lvl="1"/>
            <a:r>
              <a:rPr lang="zh-TW" altLang="zh-TW" dirty="0" smtClean="0"/>
              <a:t>首先，我們先點選命令</a:t>
            </a:r>
            <a:r>
              <a:rPr lang="en-US" altLang="zh-TW" dirty="0" smtClean="0"/>
              <a:t>   </a:t>
            </a:r>
            <a:r>
              <a:rPr lang="zh-TW" altLang="zh-TW" dirty="0" smtClean="0"/>
              <a:t> ，將欲旋轉的中心放置在螢幕的中間，再點選</a:t>
            </a:r>
            <a:r>
              <a:rPr lang="en-US" altLang="zh-TW" dirty="0" smtClean="0"/>
              <a:t>”</a:t>
            </a:r>
            <a:r>
              <a:rPr lang="zh-TW" altLang="zh-TW" dirty="0" smtClean="0"/>
              <a:t>移動</a:t>
            </a:r>
            <a:r>
              <a:rPr lang="en-US" altLang="zh-TW" dirty="0" smtClean="0"/>
              <a:t>”</a:t>
            </a:r>
            <a:r>
              <a:rPr lang="zh-TW" altLang="zh-TW" dirty="0" smtClean="0"/>
              <a:t>功能表內的</a:t>
            </a:r>
            <a:r>
              <a:rPr lang="en-US" altLang="zh-TW" dirty="0" smtClean="0"/>
              <a:t>     	</a:t>
            </a:r>
            <a:r>
              <a:rPr lang="zh-TW" altLang="zh-TW" dirty="0" smtClean="0"/>
              <a:t>方塊，控制功能表顯示如下</a:t>
            </a:r>
            <a:endParaRPr lang="zh-TW" altLang="en-US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1398003" y="5694473"/>
            <a:ext cx="74224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zh-TW" altLang="zh-TW" dirty="0">
                <a:latin typeface="+mn-ea"/>
              </a:rPr>
              <a:t>此時，點選欲移動的物件，再點選欲旋轉的方向或移動的方向，移動或旋轉的量值可由白色對話框內填入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須注意單位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zh-TW" dirty="0" smtClean="0">
                <a:latin typeface="+mn-ea"/>
              </a:rPr>
              <a:t>。</a:t>
            </a:r>
            <a:endParaRPr lang="zh-TW" altLang="zh-TW" dirty="0">
              <a:latin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33056"/>
            <a:ext cx="792088" cy="78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649" y="3618861"/>
            <a:ext cx="3905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5" y="4149080"/>
            <a:ext cx="1028246" cy="2537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978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zh-TW" dirty="0" smtClean="0"/>
              <a:t>常用指令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3. </a:t>
            </a:r>
            <a:r>
              <a:rPr lang="zh-TW" altLang="zh-TW" dirty="0" smtClean="0"/>
              <a:t>修改</a:t>
            </a:r>
            <a:r>
              <a:rPr lang="en-US" altLang="zh-TW" dirty="0" smtClean="0"/>
              <a:t>PART</a:t>
            </a:r>
            <a:r>
              <a:rPr lang="zh-TW" altLang="zh-TW" dirty="0" smtClean="0"/>
              <a:t>材料與重心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Crtl+E</a:t>
            </a:r>
            <a:r>
              <a:rPr lang="en-US" altLang="zh-TW" dirty="0" smtClean="0"/>
              <a:t>/Edit-&gt;Modify</a:t>
            </a:r>
            <a:r>
              <a:rPr lang="en-US" altLang="zh-TW" dirty="0"/>
              <a:t>)</a:t>
            </a:r>
          </a:p>
          <a:p>
            <a:pPr lvl="1"/>
            <a:r>
              <a:rPr lang="zh-TW" altLang="zh-TW" dirty="0" smtClean="0"/>
              <a:t>在物件上</a:t>
            </a:r>
            <a:r>
              <a:rPr lang="zh-TW" altLang="en-US" dirty="0" smtClean="0"/>
              <a:t>點</a:t>
            </a:r>
            <a:r>
              <a:rPr lang="zh-TW" altLang="zh-TW" dirty="0"/>
              <a:t>右鍵叫</a:t>
            </a:r>
            <a:r>
              <a:rPr lang="zh-TW" altLang="zh-TW" dirty="0" smtClean="0"/>
              <a:t>出功能表，如下圖</a:t>
            </a:r>
          </a:p>
          <a:p>
            <a:pPr>
              <a:buFontTx/>
              <a:buNone/>
            </a:pPr>
            <a:endParaRPr lang="zh-TW" altLang="en-US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216024" y="5733256"/>
            <a:ext cx="87484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zh-TW" altLang="zh-TW" sz="2000" dirty="0">
                <a:latin typeface="+mj-ea"/>
                <a:ea typeface="+mj-ea"/>
              </a:rPr>
              <a:t>此處須注意，每個</a:t>
            </a:r>
            <a:r>
              <a:rPr lang="en-US" altLang="zh-TW" sz="2000" dirty="0">
                <a:latin typeface="+mj-ea"/>
                <a:ea typeface="+mj-ea"/>
              </a:rPr>
              <a:t>PART</a:t>
            </a:r>
            <a:r>
              <a:rPr lang="zh-TW" altLang="zh-TW" sz="2000" dirty="0">
                <a:latin typeface="+mj-ea"/>
                <a:ea typeface="+mj-ea"/>
              </a:rPr>
              <a:t>可擁有許多個幾何物件與</a:t>
            </a:r>
            <a:r>
              <a:rPr lang="en-US" altLang="zh-TW" sz="2000" dirty="0">
                <a:latin typeface="+mj-ea"/>
                <a:ea typeface="+mj-ea"/>
              </a:rPr>
              <a:t>Marker(</a:t>
            </a:r>
            <a:r>
              <a:rPr lang="zh-TW" altLang="zh-TW" sz="2000" dirty="0">
                <a:latin typeface="+mj-ea"/>
                <a:ea typeface="+mj-ea"/>
              </a:rPr>
              <a:t>標記點</a:t>
            </a:r>
            <a:r>
              <a:rPr lang="en-US" altLang="zh-TW" sz="2000" dirty="0">
                <a:latin typeface="+mj-ea"/>
                <a:ea typeface="+mj-ea"/>
              </a:rPr>
              <a:t>)</a:t>
            </a:r>
            <a:r>
              <a:rPr lang="zh-TW" altLang="zh-TW" sz="2000" dirty="0">
                <a:latin typeface="+mj-ea"/>
                <a:ea typeface="+mj-ea"/>
              </a:rPr>
              <a:t>，所以我們需點選</a:t>
            </a:r>
            <a:r>
              <a:rPr lang="en-US" altLang="zh-TW" sz="2000" dirty="0">
                <a:latin typeface="+mj-ea"/>
                <a:ea typeface="+mj-ea"/>
              </a:rPr>
              <a:t>PART</a:t>
            </a:r>
            <a:r>
              <a:rPr lang="zh-TW" altLang="zh-TW" sz="2000" dirty="0">
                <a:latin typeface="+mj-ea"/>
                <a:ea typeface="+mj-ea"/>
              </a:rPr>
              <a:t>的</a:t>
            </a:r>
            <a:r>
              <a:rPr lang="en-US" altLang="zh-TW" sz="2000" dirty="0">
                <a:latin typeface="+mj-ea"/>
                <a:ea typeface="+mj-ea"/>
              </a:rPr>
              <a:t>Modify</a:t>
            </a:r>
            <a:r>
              <a:rPr lang="zh-TW" altLang="zh-TW" sz="2000" dirty="0">
                <a:latin typeface="+mj-ea"/>
                <a:ea typeface="+mj-ea"/>
              </a:rPr>
              <a:t>而不是</a:t>
            </a:r>
            <a:r>
              <a:rPr lang="en-US" altLang="zh-TW" sz="2000" dirty="0">
                <a:latin typeface="+mj-ea"/>
                <a:ea typeface="+mj-ea"/>
              </a:rPr>
              <a:t>Linker</a:t>
            </a:r>
            <a:r>
              <a:rPr lang="zh-TW" altLang="zh-TW" sz="2000" dirty="0">
                <a:latin typeface="+mj-ea"/>
                <a:ea typeface="+mj-ea"/>
              </a:rPr>
              <a:t>或</a:t>
            </a:r>
            <a:r>
              <a:rPr lang="en-US" altLang="zh-TW" sz="2000" dirty="0">
                <a:latin typeface="+mj-ea"/>
                <a:ea typeface="+mj-ea"/>
              </a:rPr>
              <a:t>Marker</a:t>
            </a:r>
            <a:r>
              <a:rPr lang="zh-TW" altLang="zh-TW" sz="2000" dirty="0" smtClean="0">
                <a:latin typeface="+mj-ea"/>
                <a:ea typeface="+mj-ea"/>
              </a:rPr>
              <a:t>的。</a:t>
            </a:r>
            <a:endParaRPr lang="zh-TW" altLang="zh-TW" sz="2000" dirty="0"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93305"/>
            <a:ext cx="3471465" cy="255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928146"/>
            <a:ext cx="3748831" cy="248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782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zh-TW" dirty="0" smtClean="0"/>
              <a:t>常用指令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4978896" cy="4389120"/>
          </a:xfrm>
        </p:spPr>
        <p:txBody>
          <a:bodyPr/>
          <a:lstStyle/>
          <a:p>
            <a:r>
              <a:rPr lang="en-US" altLang="zh-TW" dirty="0" smtClean="0"/>
              <a:t>4. </a:t>
            </a:r>
            <a:r>
              <a:rPr lang="zh-TW" altLang="zh-TW" dirty="0" smtClean="0"/>
              <a:t>物件總覽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當物件一多，需要一個類似檔案管理員的視窗來進行整理或修正，</a:t>
            </a:r>
            <a:r>
              <a:rPr lang="en-US" altLang="zh-TW" dirty="0" smtClean="0"/>
              <a:t>Data Navigator</a:t>
            </a:r>
            <a:r>
              <a:rPr lang="zh-TW" altLang="zh-TW" dirty="0" smtClean="0"/>
              <a:t>即是一個很好的工具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可由</a:t>
            </a:r>
            <a:r>
              <a:rPr lang="en-US" altLang="zh-TW" dirty="0" smtClean="0"/>
              <a:t>tools-&gt;data navigator</a:t>
            </a:r>
            <a:r>
              <a:rPr lang="zh-TW" altLang="zh-TW" dirty="0" smtClean="0"/>
              <a:t>叫出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endParaRPr lang="zh-TW" altLang="en-US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944" y="1575441"/>
            <a:ext cx="232401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908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zh-TW" dirty="0" smtClean="0"/>
              <a:t>常用指令</a:t>
            </a: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323528" y="1844824"/>
            <a:ext cx="8534400" cy="4224338"/>
          </a:xfrm>
        </p:spPr>
        <p:txBody>
          <a:bodyPr/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 </a:t>
            </a:r>
            <a:r>
              <a:rPr lang="zh-TW" altLang="zh-TW" dirty="0" smtClean="0"/>
              <a:t>圖表</a:t>
            </a:r>
          </a:p>
          <a:p>
            <a:pPr lvl="1"/>
            <a:r>
              <a:rPr lang="zh-TW" altLang="zh-TW" dirty="0" smtClean="0"/>
              <a:t>檢視圖表為模擬完後最重要工作，可由</a:t>
            </a:r>
            <a:r>
              <a:rPr lang="en-US" altLang="zh-TW" dirty="0" smtClean="0"/>
              <a:t>          </a:t>
            </a:r>
            <a:r>
              <a:rPr lang="zh-TW" altLang="zh-TW" dirty="0" smtClean="0"/>
              <a:t>叫出</a:t>
            </a:r>
            <a:r>
              <a:rPr lang="en-US" altLang="zh-TW" dirty="0" smtClean="0"/>
              <a:t>postprocessor</a:t>
            </a:r>
            <a:r>
              <a:rPr lang="zh-TW" altLang="zh-TW" dirty="0" smtClean="0"/>
              <a:t>，其畫面如下</a:t>
            </a:r>
          </a:p>
          <a:p>
            <a:pPr>
              <a:buFontTx/>
              <a:buNone/>
            </a:pPr>
            <a:endParaRPr lang="zh-TW" altLang="en-US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5544491" y="4606704"/>
            <a:ext cx="3429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zh-TW" altLang="zh-TW" dirty="0">
                <a:latin typeface="+mn-ea"/>
              </a:rPr>
              <a:t>選擇圖表的來源，如果有建立</a:t>
            </a:r>
            <a:r>
              <a:rPr lang="en-US" altLang="zh-TW" dirty="0">
                <a:latin typeface="+mn-ea"/>
              </a:rPr>
              <a:t>”</a:t>
            </a:r>
            <a:r>
              <a:rPr lang="zh-TW" altLang="zh-TW" dirty="0">
                <a:latin typeface="+mn-ea"/>
              </a:rPr>
              <a:t>量測</a:t>
            </a:r>
            <a:r>
              <a:rPr lang="en-US" altLang="zh-TW" dirty="0">
                <a:latin typeface="+mn-ea"/>
              </a:rPr>
              <a:t>”</a:t>
            </a:r>
            <a:r>
              <a:rPr lang="zh-TW" altLang="zh-TW" dirty="0">
                <a:latin typeface="+mn-ea"/>
              </a:rPr>
              <a:t>則用</a:t>
            </a:r>
            <a:r>
              <a:rPr lang="en-US" altLang="zh-TW" dirty="0">
                <a:latin typeface="+mn-ea"/>
              </a:rPr>
              <a:t>Measure</a:t>
            </a:r>
            <a:r>
              <a:rPr lang="zh-TW" altLang="zh-TW" dirty="0">
                <a:latin typeface="+mn-ea"/>
              </a:rPr>
              <a:t>，如果想看單一物件的某個</a:t>
            </a:r>
            <a:r>
              <a:rPr lang="en-US" altLang="zh-TW" dirty="0">
                <a:latin typeface="+mn-ea"/>
              </a:rPr>
              <a:t>Marker</a:t>
            </a:r>
            <a:r>
              <a:rPr lang="zh-TW" altLang="zh-TW" dirty="0">
                <a:latin typeface="+mn-ea"/>
              </a:rPr>
              <a:t>的運動或受力則選擇</a:t>
            </a:r>
            <a:r>
              <a:rPr lang="en-US" altLang="zh-TW" dirty="0">
                <a:latin typeface="+mn-ea"/>
              </a:rPr>
              <a:t>Objects</a:t>
            </a:r>
            <a:r>
              <a:rPr lang="zh-TW" altLang="zh-TW" dirty="0">
                <a:latin typeface="+mn-ea"/>
              </a:rPr>
              <a:t>，選擇完後再利用</a:t>
            </a:r>
            <a:endParaRPr lang="en-US" altLang="zh-TW" dirty="0">
              <a:latin typeface="+mn-ea"/>
            </a:endParaRPr>
          </a:p>
          <a:p>
            <a:pPr algn="just">
              <a:defRPr/>
            </a:pPr>
            <a:r>
              <a:rPr lang="en-US" altLang="zh-TW" dirty="0">
                <a:latin typeface="+mn-ea"/>
              </a:rPr>
              <a:t>                  </a:t>
            </a:r>
            <a:endParaRPr lang="zh-TW" altLang="en-US" dirty="0">
              <a:latin typeface="+mn-ea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494240" y="6160351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dirty="0">
                <a:latin typeface="+mn-ea"/>
                <a:cs typeface="Times New Roman" pitchFamily="18" charset="0"/>
              </a:rPr>
              <a:t>畫出曲線</a:t>
            </a:r>
            <a:endParaRPr lang="zh-TW" dirty="0">
              <a:latin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23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53886"/>
            <a:ext cx="576064" cy="54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34" y="3301424"/>
            <a:ext cx="4709762" cy="336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58" y="3048026"/>
            <a:ext cx="1196994" cy="140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橢圓 3"/>
          <p:cNvSpPr/>
          <p:nvPr/>
        </p:nvSpPr>
        <p:spPr>
          <a:xfrm>
            <a:off x="1259632" y="5518150"/>
            <a:ext cx="1512168" cy="11467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單箭頭接點 5"/>
          <p:cNvCxnSpPr>
            <a:stCxn id="4" idx="7"/>
          </p:cNvCxnSpPr>
          <p:nvPr/>
        </p:nvCxnSpPr>
        <p:spPr>
          <a:xfrm flipV="1">
            <a:off x="2550348" y="3749713"/>
            <a:ext cx="3749844" cy="19363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11667"/>
            <a:ext cx="15240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5741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Common hot keys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89120"/>
          </a:xfrm>
        </p:spPr>
        <p:txBody>
          <a:bodyPr/>
          <a:lstStyle/>
          <a:p>
            <a:r>
              <a:rPr lang="en-US" altLang="zh-TW" sz="2600" dirty="0" err="1" smtClean="0"/>
              <a:t>Crtl+E</a:t>
            </a:r>
            <a:r>
              <a:rPr lang="en-US" altLang="zh-TW" sz="2600" dirty="0"/>
              <a:t>: variable/object modification</a:t>
            </a:r>
          </a:p>
          <a:p>
            <a:r>
              <a:rPr lang="en-US" altLang="zh-TW" sz="2600" dirty="0" err="1"/>
              <a:t>Crtl+X</a:t>
            </a:r>
            <a:r>
              <a:rPr lang="en-US" altLang="zh-TW" sz="2600" dirty="0"/>
              <a:t>: variable/object deletion</a:t>
            </a:r>
          </a:p>
          <a:p>
            <a:r>
              <a:rPr lang="en-US" altLang="zh-TW" sz="2600" dirty="0" err="1"/>
              <a:t>R+mouse</a:t>
            </a:r>
            <a:r>
              <a:rPr lang="en-US" altLang="zh-TW" sz="2600" dirty="0"/>
              <a:t> L/M: scene rotation</a:t>
            </a:r>
          </a:p>
          <a:p>
            <a:r>
              <a:rPr lang="en-US" altLang="zh-TW" sz="2600" dirty="0" err="1"/>
              <a:t>Z+mouse</a:t>
            </a:r>
            <a:r>
              <a:rPr lang="en-US" altLang="zh-TW" sz="2600" dirty="0"/>
              <a:t> L/M: zone in/out</a:t>
            </a:r>
          </a:p>
          <a:p>
            <a:r>
              <a:rPr lang="en-US" altLang="zh-TW" sz="2600" dirty="0" err="1"/>
              <a:t>T+mouse</a:t>
            </a:r>
            <a:r>
              <a:rPr lang="en-US" altLang="zh-TW" sz="2600" dirty="0"/>
              <a:t> L/M: scene </a:t>
            </a:r>
            <a:r>
              <a:rPr lang="en-US" altLang="zh-TW" sz="2600" dirty="0" smtClean="0"/>
              <a:t>translation</a:t>
            </a:r>
          </a:p>
          <a:p>
            <a:r>
              <a:rPr lang="en-US" altLang="zh-TW" sz="2600" dirty="0" smtClean="0"/>
              <a:t>E: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rotation to “Marker” X-Y coordinate</a:t>
            </a:r>
            <a:endParaRPr lang="en-US" altLang="zh-TW" sz="2600" dirty="0"/>
          </a:p>
          <a:p>
            <a:r>
              <a:rPr lang="en-US" altLang="zh-TW" sz="2800" dirty="0"/>
              <a:t>Mouse right click: variable/object selection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8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Note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>
                <a:solidFill>
                  <a:srgbClr val="FF0000"/>
                </a:solidFill>
              </a:rPr>
              <a:t>Do not</a:t>
            </a:r>
            <a:r>
              <a:rPr lang="en-US" altLang="zh-TW" sz="3200" dirty="0"/>
              <a:t> using </a:t>
            </a:r>
            <a:r>
              <a:rPr lang="en-US" altLang="zh-TW" sz="3200" dirty="0" err="1"/>
              <a:t>Ctrl+Z</a:t>
            </a:r>
            <a:endParaRPr lang="en-US" altLang="zh-TW" sz="3200" dirty="0"/>
          </a:p>
          <a:p>
            <a:r>
              <a:rPr lang="en-US" altLang="zh-TW" sz="3200" dirty="0">
                <a:solidFill>
                  <a:srgbClr val="FF0000"/>
                </a:solidFill>
              </a:rPr>
              <a:t>Do not </a:t>
            </a:r>
            <a:r>
              <a:rPr lang="en-US" altLang="zh-TW" sz="3200" dirty="0"/>
              <a:t>using delete all when delete a object</a:t>
            </a:r>
          </a:p>
          <a:p>
            <a:r>
              <a:rPr lang="en-US" altLang="zh-TW" sz="3200" dirty="0">
                <a:solidFill>
                  <a:srgbClr val="0070C0"/>
                </a:solidFill>
              </a:rPr>
              <a:t>Save step by step</a:t>
            </a:r>
          </a:p>
          <a:p>
            <a:r>
              <a:rPr lang="en-US" altLang="zh-TW" sz="3200" dirty="0">
                <a:solidFill>
                  <a:srgbClr val="0070C0"/>
                </a:solidFill>
              </a:rPr>
              <a:t>Build backup files when modifying</a:t>
            </a:r>
          </a:p>
          <a:p>
            <a:r>
              <a:rPr lang="en-US" altLang="zh-TW" sz="3200" dirty="0">
                <a:solidFill>
                  <a:srgbClr val="0070C0"/>
                </a:solidFill>
              </a:rPr>
              <a:t>Naming your variables/objects meaningfully (shortly)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2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範例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580112" y="1905379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實體建構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567412" y="2819779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限制條件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5391820" y="3657979"/>
            <a:ext cx="1600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建構力元素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607844" y="4572379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建立量測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612780" y="5410579"/>
            <a:ext cx="1219200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>
                <a:latin typeface="+mj-ea"/>
                <a:ea typeface="+mj-ea"/>
              </a:rPr>
              <a:t>模擬</a:t>
            </a:r>
          </a:p>
        </p:txBody>
      </p:sp>
      <p:cxnSp>
        <p:nvCxnSpPr>
          <p:cNvPr id="10" name="直線單箭頭接點 9"/>
          <p:cNvCxnSpPr>
            <a:endCxn id="6" idx="0"/>
          </p:cNvCxnSpPr>
          <p:nvPr/>
        </p:nvCxnSpPr>
        <p:spPr>
          <a:xfrm flipH="1">
            <a:off x="6177012" y="2286379"/>
            <a:ext cx="1588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6177012" y="3200779"/>
            <a:ext cx="1588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rot="5400000">
            <a:off x="5911106" y="4304885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>
            <a:off x="6183908" y="4953379"/>
            <a:ext cx="1588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4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15344"/>
            <a:ext cx="1162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20200"/>
            <a:ext cx="8496944" cy="438912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Step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實體</a:t>
            </a:r>
            <a:r>
              <a:rPr lang="zh-TW" altLang="en-US" dirty="0"/>
              <a:t>建構</a:t>
            </a:r>
          </a:p>
          <a:p>
            <a:pPr lvl="1"/>
            <a:r>
              <a:rPr lang="zh-TW" altLang="en-US" dirty="0"/>
              <a:t>由    </a:t>
            </a:r>
            <a:r>
              <a:rPr lang="zh-TW" altLang="en-US" dirty="0" smtClean="0"/>
              <a:t>       指令</a:t>
            </a:r>
            <a:r>
              <a:rPr lang="zh-TW" altLang="en-US" dirty="0"/>
              <a:t>拉出一條長度</a:t>
            </a:r>
            <a:r>
              <a:rPr lang="zh-TW" altLang="en-US" dirty="0" smtClean="0"/>
              <a:t>為八個</a:t>
            </a:r>
            <a:r>
              <a:rPr lang="zh-TW" altLang="en-US" dirty="0"/>
              <a:t>格點的</a:t>
            </a:r>
            <a:r>
              <a:rPr lang="zh-TW" altLang="en-US" dirty="0" smtClean="0"/>
              <a:t>連桿。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pPr lvl="1"/>
            <a:r>
              <a:rPr lang="zh-TW" altLang="en-US" dirty="0"/>
              <a:t>再拉第二條連桿以第一條連桿的尾端為起點長度</a:t>
            </a:r>
            <a:r>
              <a:rPr lang="zh-TW" altLang="en-US" dirty="0" smtClean="0"/>
              <a:t>為六個</a:t>
            </a:r>
            <a:r>
              <a:rPr lang="zh-TW" altLang="en-US" dirty="0"/>
              <a:t>格點如下圖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pPr lvl="1"/>
            <a:r>
              <a:rPr lang="zh-TW" altLang="en-US" dirty="0"/>
              <a:t>此時如果模擬則會發現連桿會掉落，因為沒有限制條件的</a:t>
            </a:r>
            <a:r>
              <a:rPr lang="zh-TW" altLang="en-US" dirty="0" smtClean="0"/>
              <a:t>關係。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: </a:t>
            </a:r>
            <a:r>
              <a:rPr lang="en-US" altLang="zh-TW" dirty="0"/>
              <a:t>Two Links </a:t>
            </a:r>
            <a:r>
              <a:rPr lang="en-US" altLang="zh-TW" dirty="0" smtClean="0"/>
              <a:t>Model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27</a:t>
            </a:fld>
            <a:endParaRPr lang="zh-TW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60340"/>
            <a:ext cx="3200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774" y="4581128"/>
            <a:ext cx="47625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5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415880"/>
          </a:xfrm>
        </p:spPr>
        <p:txBody>
          <a:bodyPr/>
          <a:lstStyle/>
          <a:p>
            <a:r>
              <a:rPr lang="en-US" altLang="zh-TW" sz="2400" dirty="0" smtClean="0"/>
              <a:t>Step 2 : </a:t>
            </a:r>
            <a:r>
              <a:rPr lang="zh-TW" altLang="zh-TW" sz="2400" dirty="0" smtClean="0"/>
              <a:t>加入</a:t>
            </a:r>
            <a:r>
              <a:rPr lang="zh-TW" altLang="zh-TW" sz="2400" dirty="0"/>
              <a:t>節點</a:t>
            </a:r>
            <a:r>
              <a:rPr lang="en-US" altLang="zh-TW" sz="2400" dirty="0"/>
              <a:t>(</a:t>
            </a:r>
            <a:r>
              <a:rPr lang="zh-TW" altLang="zh-TW" sz="2400" dirty="0"/>
              <a:t>限制條件</a:t>
            </a:r>
            <a:r>
              <a:rPr lang="en-US" altLang="zh-TW" sz="2400" dirty="0" smtClean="0"/>
              <a:t>)</a:t>
            </a:r>
          </a:p>
          <a:p>
            <a:pPr lvl="1"/>
            <a:r>
              <a:rPr lang="zh-TW" altLang="zh-TW" dirty="0"/>
              <a:t>點選</a:t>
            </a:r>
            <a:r>
              <a:rPr lang="en-US" altLang="zh-TW" dirty="0"/>
              <a:t>       Revolute Joint</a:t>
            </a:r>
            <a:r>
              <a:rPr lang="zh-TW" altLang="zh-TW" dirty="0"/>
              <a:t>，將滑鼠箭頭移向空白處會出現</a:t>
            </a:r>
            <a:r>
              <a:rPr lang="en-US" altLang="zh-TW" dirty="0"/>
              <a:t>”ground”</a:t>
            </a:r>
            <a:r>
              <a:rPr lang="zh-TW" altLang="zh-TW" dirty="0"/>
              <a:t>點選左鍵一下，再移到第一跟連桿上會出現</a:t>
            </a:r>
            <a:r>
              <a:rPr lang="en-US" altLang="zh-TW" dirty="0"/>
              <a:t>”PART”</a:t>
            </a:r>
            <a:r>
              <a:rPr lang="zh-TW" altLang="zh-TW" dirty="0"/>
              <a:t>再點一下，接著移到選轉軸的位置，會自動鎖點，選取後一個</a:t>
            </a:r>
            <a:r>
              <a:rPr lang="en-US" altLang="zh-TW" dirty="0"/>
              <a:t>revolution </a:t>
            </a:r>
            <a:r>
              <a:rPr lang="en-US" altLang="zh-TW" dirty="0" smtClean="0"/>
              <a:t>joint(</a:t>
            </a:r>
            <a:r>
              <a:rPr lang="en-US" altLang="zh-TW" dirty="0" err="1" smtClean="0"/>
              <a:t>PART&amp;ground</a:t>
            </a:r>
            <a:r>
              <a:rPr lang="en-US" altLang="zh-TW" dirty="0" smtClean="0"/>
              <a:t>)</a:t>
            </a:r>
            <a:r>
              <a:rPr lang="zh-TW" altLang="zh-TW" dirty="0" smtClean="0"/>
              <a:t>就</a:t>
            </a:r>
            <a:r>
              <a:rPr lang="zh-TW" altLang="zh-TW" dirty="0"/>
              <a:t>完成了。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28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344" y="1381712"/>
            <a:ext cx="3905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29" y="2955812"/>
            <a:ext cx="2952733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07" y="2969818"/>
            <a:ext cx="3517146" cy="135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29" y="4941168"/>
            <a:ext cx="2980029" cy="128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07" y="4843520"/>
            <a:ext cx="3517146" cy="139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 flipH="1">
            <a:off x="4202856" y="4347634"/>
            <a:ext cx="619927" cy="49588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355256" y="5600095"/>
            <a:ext cx="35932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355255" y="3646891"/>
            <a:ext cx="35932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32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lvl="1"/>
            <a:r>
              <a:rPr lang="zh-TW" altLang="zh-TW" dirty="0" smtClean="0"/>
              <a:t>重複</a:t>
            </a:r>
            <a:r>
              <a:rPr lang="zh-TW" altLang="zh-TW" dirty="0"/>
              <a:t>上數步驟完成兩連桿</a:t>
            </a:r>
            <a:r>
              <a:rPr lang="zh-TW" altLang="zh-TW" dirty="0" smtClean="0"/>
              <a:t>間</a:t>
            </a:r>
            <a:r>
              <a:rPr lang="en-US" altLang="zh-TW" dirty="0" smtClean="0"/>
              <a:t>(PART&amp;PART)</a:t>
            </a:r>
            <a:r>
              <a:rPr lang="zh-TW" altLang="zh-TW" dirty="0" smtClean="0"/>
              <a:t>的</a:t>
            </a:r>
            <a:r>
              <a:rPr lang="zh-TW" altLang="zh-TW" dirty="0"/>
              <a:t>旋轉接點，結果如下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lvl="1"/>
            <a:r>
              <a:rPr lang="zh-TW" altLang="zh-TW" dirty="0"/>
              <a:t>建構</a:t>
            </a:r>
            <a:r>
              <a:rPr lang="zh-TW" altLang="zh-TW" dirty="0" smtClean="0"/>
              <a:t>至此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可</a:t>
            </a:r>
            <a:r>
              <a:rPr lang="zh-TW" altLang="zh-TW" dirty="0"/>
              <a:t>嘗試跑</a:t>
            </a:r>
            <a:r>
              <a:rPr lang="zh-TW" altLang="zh-TW" dirty="0" smtClean="0"/>
              <a:t>模擬</a:t>
            </a:r>
            <a:r>
              <a:rPr lang="zh-TW" altLang="en-US" dirty="0" smtClean="0"/>
              <a:t>  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，</a:t>
            </a:r>
            <a:r>
              <a:rPr lang="zh-TW" altLang="en-US" dirty="0" smtClean="0"/>
              <a:t>會</a:t>
            </a:r>
            <a:r>
              <a:rPr lang="zh-TW" altLang="zh-TW" dirty="0" smtClean="0"/>
              <a:t>看見</a:t>
            </a:r>
            <a:r>
              <a:rPr lang="zh-TW" altLang="zh-TW" dirty="0"/>
              <a:t>兩連桿甩動。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29</a:t>
            </a:fld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70" y="2390895"/>
            <a:ext cx="790487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91" y="4608424"/>
            <a:ext cx="473769" cy="4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What is ADAMS 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84576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ADAMS</a:t>
            </a:r>
            <a:r>
              <a:rPr lang="zh-TW" altLang="en-US" sz="2400" dirty="0"/>
              <a:t>（</a:t>
            </a:r>
            <a:r>
              <a:rPr lang="en-US" altLang="zh-TW" sz="2400" dirty="0"/>
              <a:t>Automatic Dynamic Analysis of Mechanical </a:t>
            </a:r>
            <a:r>
              <a:rPr lang="en-US" altLang="zh-TW" sz="2400" dirty="0" smtClean="0"/>
              <a:t>System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pPr lvl="1"/>
            <a:r>
              <a:rPr lang="zh-TW" altLang="en-US" dirty="0" smtClean="0"/>
              <a:t>由</a:t>
            </a:r>
            <a:r>
              <a:rPr lang="zh-TW" altLang="en-US" dirty="0"/>
              <a:t>美國</a:t>
            </a:r>
            <a:r>
              <a:rPr lang="en-US" altLang="zh-TW" dirty="0"/>
              <a:t>Mechanical Dynamics Inc.</a:t>
            </a:r>
            <a:r>
              <a:rPr lang="zh-TW" altLang="en-US" dirty="0"/>
              <a:t>公司開發的集建模、求解、可視化技術於一體的虛擬樣機軟件，是目前世界上使用最多的機械系統仿真分析軟件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sz="2400" dirty="0" smtClean="0"/>
              <a:t>這</a:t>
            </a:r>
            <a:r>
              <a:rPr lang="zh-TW" altLang="en-US" sz="2400" dirty="0"/>
              <a:t>套軟件可以</a:t>
            </a:r>
            <a:r>
              <a:rPr lang="zh-TW" altLang="en-US" sz="2400" dirty="0">
                <a:solidFill>
                  <a:srgbClr val="FF0000"/>
                </a:solidFill>
              </a:rPr>
              <a:t>產生復雜機械系統的虛擬樣機</a:t>
            </a:r>
            <a:r>
              <a:rPr lang="zh-TW" altLang="en-US" sz="2400" dirty="0"/>
              <a:t>，</a:t>
            </a:r>
            <a:r>
              <a:rPr lang="zh-TW" altLang="en-US" sz="2400" dirty="0">
                <a:solidFill>
                  <a:srgbClr val="FF0000"/>
                </a:solidFill>
              </a:rPr>
              <a:t>真實地仿真其運動過程</a:t>
            </a:r>
            <a:r>
              <a:rPr lang="zh-TW" altLang="en-US" sz="2400" dirty="0" smtClean="0"/>
              <a:t>，並快速</a:t>
            </a:r>
            <a:r>
              <a:rPr lang="zh-TW" altLang="en-US" sz="2400" dirty="0"/>
              <a:t>地分析比較多參數方案，以獲得優化的工作性能，從而減少物理樣機製造及試驗次數，提高產品設計質量並縮短產品研製週期和費用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800" dirty="0" smtClean="0">
                <a:solidFill>
                  <a:srgbClr val="0070C0"/>
                </a:solidFill>
              </a:rPr>
              <a:t>In Robotics Lab</a:t>
            </a:r>
          </a:p>
          <a:p>
            <a:pPr lvl="1"/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sz="2400" dirty="0">
                <a:solidFill>
                  <a:srgbClr val="0070C0"/>
                </a:solidFill>
              </a:rPr>
              <a:t>We will use </a:t>
            </a:r>
            <a:r>
              <a:rPr lang="en-US" altLang="zh-TW" sz="2400" dirty="0" smtClean="0">
                <a:solidFill>
                  <a:srgbClr val="0070C0"/>
                </a:solidFill>
              </a:rPr>
              <a:t>ADAMS</a:t>
            </a:r>
            <a:r>
              <a:rPr lang="en-US" altLang="zh-TW" sz="2400" dirty="0">
                <a:solidFill>
                  <a:srgbClr val="0070C0"/>
                </a:solidFill>
              </a:rPr>
              <a:t> link </a:t>
            </a:r>
            <a:r>
              <a:rPr lang="en-US" altLang="zh-TW" sz="2400" dirty="0" err="1" smtClean="0">
                <a:solidFill>
                  <a:srgbClr val="0070C0"/>
                </a:solidFill>
              </a:rPr>
              <a:t>SolidWork</a:t>
            </a:r>
            <a:r>
              <a:rPr lang="en-US" altLang="zh-TW" sz="2400" dirty="0" smtClean="0">
                <a:solidFill>
                  <a:srgbClr val="0070C0"/>
                </a:solidFill>
              </a:rPr>
              <a:t> and </a:t>
            </a:r>
            <a:r>
              <a:rPr lang="en-US" altLang="zh-TW" sz="2400" dirty="0" err="1" smtClean="0">
                <a:solidFill>
                  <a:srgbClr val="0070C0"/>
                </a:solidFill>
              </a:rPr>
              <a:t>Matlab</a:t>
            </a:r>
            <a:r>
              <a:rPr lang="en-US" altLang="zh-TW" sz="2400" dirty="0">
                <a:solidFill>
                  <a:srgbClr val="0070C0"/>
                </a:solidFill>
              </a:rPr>
              <a:t> to do </a:t>
            </a:r>
            <a:r>
              <a:rPr lang="en-US" altLang="zh-TW" sz="2400" dirty="0" smtClean="0">
                <a:solidFill>
                  <a:srgbClr val="0070C0"/>
                </a:solidFill>
              </a:rPr>
              <a:t>simulation.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88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7296" y="1027254"/>
            <a:ext cx="8637192" cy="5343872"/>
          </a:xfrm>
        </p:spPr>
        <p:txBody>
          <a:bodyPr/>
          <a:lstStyle/>
          <a:p>
            <a:r>
              <a:rPr lang="en-US" altLang="zh-TW" sz="2400" dirty="0" smtClean="0"/>
              <a:t>Step 3 : </a:t>
            </a:r>
            <a:r>
              <a:rPr lang="zh-TW" altLang="en-US" sz="2400" dirty="0" smtClean="0"/>
              <a:t>建</a:t>
            </a:r>
            <a:r>
              <a:rPr lang="zh-TW" altLang="en-US" sz="2400" dirty="0"/>
              <a:t>構力</a:t>
            </a:r>
            <a:r>
              <a:rPr lang="zh-TW" altLang="en-US" sz="2400" dirty="0" smtClean="0"/>
              <a:t>元素</a:t>
            </a:r>
            <a:r>
              <a:rPr lang="en-US" altLang="zh-TW" sz="2400" dirty="0" smtClean="0">
                <a:latin typeface="+mn-ea"/>
              </a:rPr>
              <a:t>(</a:t>
            </a:r>
            <a:r>
              <a:rPr lang="zh-TW" altLang="zh-TW" sz="2400" dirty="0">
                <a:latin typeface="+mn-ea"/>
              </a:rPr>
              <a:t>馬達控制</a:t>
            </a:r>
            <a:r>
              <a:rPr lang="zh-TW" altLang="zh-TW" sz="2400" dirty="0" smtClean="0">
                <a:latin typeface="+mn-ea"/>
              </a:rPr>
              <a:t>力</a:t>
            </a:r>
            <a:r>
              <a:rPr lang="en-US" altLang="zh-TW" sz="2400" dirty="0" smtClean="0">
                <a:latin typeface="+mn-ea"/>
              </a:rPr>
              <a:t>)</a:t>
            </a:r>
            <a:endParaRPr lang="zh-TW" altLang="en-US" sz="2400" dirty="0">
              <a:latin typeface="+mn-ea"/>
            </a:endParaRPr>
          </a:p>
          <a:p>
            <a:pPr lvl="1"/>
            <a:r>
              <a:rPr lang="zh-TW" altLang="zh-TW" sz="2200" dirty="0"/>
              <a:t>建構</a:t>
            </a:r>
            <a:r>
              <a:rPr lang="en-US" altLang="zh-TW" sz="2200" dirty="0"/>
              <a:t>”Torque”</a:t>
            </a:r>
            <a:r>
              <a:rPr lang="zh-TW" altLang="zh-TW" sz="2200" dirty="0" smtClean="0"/>
              <a:t>如</a:t>
            </a:r>
            <a:r>
              <a:rPr lang="zh-TW" altLang="en-US" sz="2200" dirty="0"/>
              <a:t>右</a:t>
            </a:r>
            <a:r>
              <a:rPr lang="zh-TW" altLang="zh-TW" sz="2200" dirty="0" smtClean="0"/>
              <a:t>，</a:t>
            </a:r>
            <a:endParaRPr lang="en-US" altLang="zh-TW" sz="2200" dirty="0"/>
          </a:p>
          <a:p>
            <a:endParaRPr lang="en-US" altLang="zh-TW" sz="2200" dirty="0"/>
          </a:p>
          <a:p>
            <a:pPr marL="0" indent="0">
              <a:buNone/>
            </a:pPr>
            <a:endParaRPr lang="en-US" altLang="zh-TW" sz="2200" dirty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/>
          </a:p>
          <a:p>
            <a:pPr lvl="1"/>
            <a:r>
              <a:rPr lang="en-US" altLang="zh-TW" sz="2200" dirty="0"/>
              <a:t>Ground</a:t>
            </a:r>
            <a:r>
              <a:rPr lang="zh-TW" altLang="zh-TW" sz="2200" dirty="0"/>
              <a:t>與連桿</a:t>
            </a:r>
            <a:r>
              <a:rPr lang="en-US" altLang="zh-TW" sz="2200" dirty="0"/>
              <a:t>1</a:t>
            </a:r>
            <a:r>
              <a:rPr lang="zh-TW" altLang="zh-TW" sz="2200" dirty="0"/>
              <a:t>之間使用</a:t>
            </a:r>
            <a:r>
              <a:rPr lang="en-US" altLang="zh-TW" sz="2200" dirty="0"/>
              <a:t>”space fixed”</a:t>
            </a:r>
            <a:r>
              <a:rPr lang="zh-TW" altLang="zh-TW" sz="2200" dirty="0"/>
              <a:t>或</a:t>
            </a:r>
            <a:r>
              <a:rPr lang="en-US" altLang="zh-TW" sz="2200" dirty="0"/>
              <a:t>”body fixed”</a:t>
            </a:r>
            <a:r>
              <a:rPr lang="zh-TW" altLang="zh-TW" sz="2200" dirty="0"/>
              <a:t>均可， 連桿</a:t>
            </a:r>
            <a:r>
              <a:rPr lang="en-US" altLang="zh-TW" sz="2200" dirty="0"/>
              <a:t>1</a:t>
            </a:r>
            <a:r>
              <a:rPr lang="zh-TW" altLang="zh-TW" sz="2200" dirty="0"/>
              <a:t>與連桿</a:t>
            </a:r>
            <a:r>
              <a:rPr lang="en-US" altLang="zh-TW" sz="2200" dirty="0"/>
              <a:t>2</a:t>
            </a:r>
            <a:r>
              <a:rPr lang="zh-TW" altLang="zh-TW" sz="2200" dirty="0"/>
              <a:t>之間使用</a:t>
            </a:r>
            <a:r>
              <a:rPr lang="en-US" altLang="zh-TW" sz="2200" dirty="0"/>
              <a:t>”two Bodies”</a:t>
            </a:r>
            <a:r>
              <a:rPr lang="zh-TW" altLang="zh-TW" sz="2200" dirty="0"/>
              <a:t>。馬達力建構完成後將如下圖</a:t>
            </a:r>
            <a:r>
              <a:rPr lang="zh-TW" altLang="zh-TW" sz="2200" dirty="0" smtClean="0"/>
              <a:t>所示</a:t>
            </a:r>
            <a:endParaRPr lang="en-US" altLang="zh-TW" sz="2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30</a:t>
            </a:fld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59302"/>
            <a:ext cx="2664296" cy="191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5104"/>
            <a:ext cx="7560840" cy="1706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0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505" y="980728"/>
            <a:ext cx="8820472" cy="5616624"/>
          </a:xfrm>
        </p:spPr>
        <p:txBody>
          <a:bodyPr/>
          <a:lstStyle/>
          <a:p>
            <a:pPr lvl="1"/>
            <a:r>
              <a:rPr lang="zh-TW" altLang="zh-TW" sz="2200" dirty="0"/>
              <a:t>馬達輸出力的大小可由</a:t>
            </a:r>
            <a:r>
              <a:rPr lang="en-US" altLang="zh-TW" sz="2200" dirty="0"/>
              <a:t>modify </a:t>
            </a:r>
            <a:r>
              <a:rPr lang="zh-TW" altLang="zh-TW" sz="2200" dirty="0"/>
              <a:t>剛剛建立的</a:t>
            </a:r>
            <a:r>
              <a:rPr lang="en-US" altLang="zh-TW" sz="2200" dirty="0"/>
              <a:t>torque</a:t>
            </a:r>
            <a:r>
              <a:rPr lang="zh-TW" altLang="zh-TW" sz="2200" dirty="0"/>
              <a:t>調整，視窗如下</a:t>
            </a:r>
            <a:endParaRPr lang="en-US" altLang="zh-TW" sz="22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lvl="1"/>
            <a:r>
              <a:rPr lang="en-US" altLang="zh-TW" sz="2200" dirty="0" smtClean="0"/>
              <a:t>Function</a:t>
            </a:r>
            <a:r>
              <a:rPr lang="zh-TW" altLang="zh-TW" sz="2200" dirty="0"/>
              <a:t>處可輸入力量的量值</a:t>
            </a:r>
            <a:r>
              <a:rPr lang="en-US" altLang="zh-TW" sz="2200" dirty="0"/>
              <a:t>(</a:t>
            </a:r>
            <a:r>
              <a:rPr lang="zh-TW" altLang="zh-TW" sz="2200" dirty="0"/>
              <a:t>注意</a:t>
            </a:r>
            <a:r>
              <a:rPr lang="en-US" altLang="zh-TW" sz="2200" dirty="0"/>
              <a:t>!!</a:t>
            </a:r>
            <a:r>
              <a:rPr lang="zh-TW" altLang="zh-TW" sz="2200" dirty="0"/>
              <a:t>單位大小</a:t>
            </a:r>
            <a:r>
              <a:rPr lang="en-US" altLang="zh-TW" sz="2200" dirty="0"/>
              <a:t>)</a:t>
            </a:r>
            <a:endParaRPr lang="zh-TW" altLang="zh-TW" sz="2200" dirty="0"/>
          </a:p>
          <a:p>
            <a:pPr lvl="1"/>
            <a:r>
              <a:rPr lang="en-US" altLang="zh-TW" sz="2200" dirty="0"/>
              <a:t>(</a:t>
            </a:r>
            <a:r>
              <a:rPr lang="zh-TW" altLang="zh-TW" sz="2200" dirty="0"/>
              <a:t>注</a:t>
            </a:r>
            <a:r>
              <a:rPr lang="en-US" altLang="zh-TW" sz="2200" dirty="0" smtClean="0"/>
              <a:t>:</a:t>
            </a:r>
            <a:r>
              <a:rPr lang="zh-TW" altLang="zh-TW" sz="2200" dirty="0" smtClean="0"/>
              <a:t>請</a:t>
            </a:r>
            <a:r>
              <a:rPr lang="zh-TW" altLang="zh-TW" sz="2200" dirty="0"/>
              <a:t>調整單位大小為</a:t>
            </a:r>
            <a:r>
              <a:rPr lang="en-US" altLang="zh-TW" sz="2200" dirty="0"/>
              <a:t>N-m</a:t>
            </a:r>
            <a:r>
              <a:rPr lang="zh-TW" altLang="zh-TW" sz="2200" dirty="0"/>
              <a:t>，可由</a:t>
            </a:r>
            <a:r>
              <a:rPr lang="en-US" altLang="zh-TW" sz="2200" dirty="0"/>
              <a:t>settings-&gt;units</a:t>
            </a:r>
            <a:r>
              <a:rPr lang="zh-TW" altLang="zh-TW" sz="2200" dirty="0"/>
              <a:t>處調整，更改</a:t>
            </a:r>
            <a:r>
              <a:rPr lang="en-US" altLang="zh-TW" sz="2200" dirty="0"/>
              <a:t>length</a:t>
            </a:r>
            <a:r>
              <a:rPr lang="zh-TW" altLang="zh-TW" sz="2200" dirty="0"/>
              <a:t>的單位為</a:t>
            </a:r>
            <a:r>
              <a:rPr lang="en-US" altLang="zh-TW" sz="2200" dirty="0"/>
              <a:t>”meter”</a:t>
            </a:r>
            <a:r>
              <a:rPr lang="zh-TW" altLang="zh-TW" sz="2200" dirty="0"/>
              <a:t>。</a:t>
            </a:r>
            <a:r>
              <a:rPr lang="en-US" altLang="zh-TW" sz="2200" dirty="0" smtClean="0"/>
              <a:t>)</a:t>
            </a:r>
            <a:endParaRPr lang="en-US" altLang="zh-TW" sz="2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31</a:t>
            </a:fld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525" y="1564687"/>
            <a:ext cx="3888432" cy="3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2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Step 4 :</a:t>
            </a:r>
            <a:r>
              <a:rPr lang="zh-TW" altLang="en-US" sz="2400" dirty="0"/>
              <a:t>建立量測</a:t>
            </a:r>
          </a:p>
          <a:p>
            <a:pPr lvl="1"/>
            <a:r>
              <a:rPr lang="zh-TW" altLang="en-US" dirty="0"/>
              <a:t>建立量測作為之後輸出之</a:t>
            </a:r>
            <a:r>
              <a:rPr lang="en-US" altLang="zh-TW" dirty="0"/>
              <a:t>sensor</a:t>
            </a:r>
            <a:r>
              <a:rPr lang="zh-TW" altLang="en-US" dirty="0"/>
              <a:t>。</a:t>
            </a:r>
          </a:p>
          <a:p>
            <a:pPr lvl="1"/>
            <a:r>
              <a:rPr lang="zh-TW" altLang="en-US" dirty="0"/>
              <a:t>在</a:t>
            </a:r>
            <a:r>
              <a:rPr lang="en-US" altLang="zh-TW" dirty="0" smtClean="0"/>
              <a:t>JOINT_1</a:t>
            </a:r>
            <a:r>
              <a:rPr lang="zh-TW" altLang="en-US" dirty="0"/>
              <a:t>上按右鍵</a:t>
            </a:r>
            <a:r>
              <a:rPr lang="zh-TW" altLang="en-US" dirty="0" smtClean="0"/>
              <a:t>選擇</a:t>
            </a:r>
            <a:r>
              <a:rPr lang="en-US" altLang="zh-TW" dirty="0" smtClean="0"/>
              <a:t>Measure</a:t>
            </a:r>
            <a:r>
              <a:rPr lang="zh-TW" altLang="en-US" dirty="0"/>
              <a:t>如下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32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615063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0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lvl="1"/>
            <a:r>
              <a:rPr lang="zh-TW" altLang="en-US" sz="2200" dirty="0"/>
              <a:t>出現如下之量測視窗，選擇”</a:t>
            </a:r>
            <a:r>
              <a:rPr lang="en-US" altLang="zh-TW" sz="2200" dirty="0"/>
              <a:t>Ax/Ay/</a:t>
            </a:r>
            <a:r>
              <a:rPr lang="en-US" altLang="zh-TW" sz="2200" dirty="0" err="1"/>
              <a:t>Az</a:t>
            </a:r>
            <a:r>
              <a:rPr lang="en-US" altLang="zh-TW" sz="2200" dirty="0"/>
              <a:t> Projected Rotation”</a:t>
            </a:r>
            <a:r>
              <a:rPr lang="zh-TW" altLang="en-US" sz="2200" dirty="0"/>
              <a:t>對於”</a:t>
            </a:r>
            <a:r>
              <a:rPr lang="en-US" altLang="zh-TW" sz="2200" dirty="0"/>
              <a:t>Z</a:t>
            </a:r>
            <a:r>
              <a:rPr lang="zh-TW" altLang="en-US" sz="2200" dirty="0"/>
              <a:t>軸”</a:t>
            </a:r>
          </a:p>
          <a:p>
            <a:pPr lvl="1"/>
            <a:r>
              <a:rPr lang="zh-TW" altLang="en-US" sz="2200" dirty="0"/>
              <a:t>相對於地面之量測取名為</a:t>
            </a:r>
            <a:r>
              <a:rPr lang="en-US" altLang="zh-TW" sz="2200" dirty="0" smtClean="0"/>
              <a:t>Angle1</a:t>
            </a:r>
            <a:r>
              <a:rPr lang="zh-TW" altLang="en-US" sz="2200" dirty="0" smtClean="0"/>
              <a:t>。</a:t>
            </a:r>
            <a:endParaRPr lang="en-US" altLang="zh-TW" sz="22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lvl="1"/>
            <a:r>
              <a:rPr lang="zh-TW" altLang="en-US" sz="2200" dirty="0"/>
              <a:t>重複上述步驟建立兩連桿間之量測取名為</a:t>
            </a:r>
            <a:r>
              <a:rPr lang="en-US" altLang="zh-TW" sz="2200" dirty="0"/>
              <a:t>Angle2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lvl="1"/>
            <a:r>
              <a:rPr lang="zh-TW" altLang="en-US" sz="2200" dirty="0" smtClean="0"/>
              <a:t>模擬</a:t>
            </a:r>
            <a:r>
              <a:rPr lang="zh-TW" altLang="en-US" sz="2200" dirty="0"/>
              <a:t>時可得</a:t>
            </a:r>
            <a:r>
              <a:rPr lang="zh-TW" altLang="en-US" sz="2200" dirty="0" smtClean="0"/>
              <a:t>如上視窗</a:t>
            </a:r>
            <a:endParaRPr lang="zh-TW" altLang="en-US" sz="2400" dirty="0"/>
          </a:p>
          <a:p>
            <a:r>
              <a:rPr lang="en-US" altLang="zh-TW" sz="2400" dirty="0" smtClean="0"/>
              <a:t>Step </a:t>
            </a:r>
            <a:r>
              <a:rPr lang="en-US" altLang="zh-TW" sz="2400" dirty="0"/>
              <a:t>5 : </a:t>
            </a:r>
            <a:r>
              <a:rPr lang="zh-TW" altLang="en-US" sz="2400" dirty="0" smtClean="0"/>
              <a:t>模擬</a:t>
            </a:r>
            <a:endParaRPr lang="zh-TW" altLang="en-US" sz="2400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33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97" y="2204864"/>
            <a:ext cx="2808312" cy="287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48880"/>
            <a:ext cx="2088232" cy="108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55628"/>
            <a:ext cx="2088232" cy="10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92" y="5661248"/>
            <a:ext cx="2997125" cy="1022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3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5" name="標題 3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305800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Try yourself!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904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熟悉</a:t>
            </a:r>
            <a:r>
              <a:rPr lang="en-US" altLang="zh-TW" dirty="0" smtClean="0"/>
              <a:t>ADAMS</a:t>
            </a:r>
            <a:r>
              <a:rPr lang="zh-TW" altLang="en-US" dirty="0" smtClean="0"/>
              <a:t>系統</a:t>
            </a:r>
            <a:endParaRPr lang="en-US" altLang="zh-TW" dirty="0" smtClean="0"/>
          </a:p>
          <a:p>
            <a:r>
              <a:rPr lang="zh-TW" altLang="en-US" dirty="0"/>
              <a:t>假想一個物理</a:t>
            </a:r>
            <a:r>
              <a:rPr lang="zh-TW" altLang="en-US" dirty="0" smtClean="0"/>
              <a:t>環境，實際建模看看。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e.g. </a:t>
            </a:r>
            <a:r>
              <a:rPr lang="zh-TW" altLang="en-US" dirty="0" smtClean="0"/>
              <a:t>斜拋、碰撞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87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Bonus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嘗試建立</a:t>
            </a:r>
            <a:r>
              <a:rPr lang="en-US" altLang="zh-TW" dirty="0" smtClean="0"/>
              <a:t>Inverted pendulum(</a:t>
            </a:r>
            <a:r>
              <a:rPr lang="zh-TW" altLang="en-US" dirty="0" smtClean="0"/>
              <a:t>倒單擺系統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，如下圖</a:t>
            </a:r>
            <a:endParaRPr lang="en-US" altLang="zh-TW" dirty="0" smtClean="0"/>
          </a:p>
          <a:p>
            <a:r>
              <a:rPr lang="en-US" altLang="zh-TW" dirty="0" smtClean="0"/>
              <a:t>Input : Force</a:t>
            </a:r>
          </a:p>
          <a:p>
            <a:r>
              <a:rPr lang="en-US" altLang="zh-TW" dirty="0" smtClean="0"/>
              <a:t>Output: 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Hint: </a:t>
            </a:r>
            <a:r>
              <a:rPr lang="zh-TW" altLang="en-US" dirty="0" smtClean="0"/>
              <a:t>善用</a:t>
            </a:r>
            <a:r>
              <a:rPr lang="en-US" altLang="zh-TW" dirty="0" smtClean="0"/>
              <a:t>Marker!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626961"/>
            <a:ext cx="3816424" cy="3017204"/>
          </a:xfrm>
          <a:prstGeom prst="rect">
            <a:avLst/>
          </a:prstGeom>
        </p:spPr>
      </p:pic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627946"/>
              </p:ext>
            </p:extLst>
          </p:nvPr>
        </p:nvGraphicFramePr>
        <p:xfrm>
          <a:off x="2092664" y="2866719"/>
          <a:ext cx="720080" cy="54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4" imgW="266400" imgH="203040" progId="Equation.DSMT4">
                  <p:embed/>
                </p:oleObj>
              </mc:Choice>
              <mc:Fallback>
                <p:oleObj name="Equation" r:id="rId4" imgW="266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2664" y="2866719"/>
                        <a:ext cx="720080" cy="548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494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37</a:t>
            </a:fld>
            <a:endParaRPr lang="zh-TW" altLang="en-US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120680" cy="516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78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Topics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Topic 1:</a:t>
            </a:r>
          </a:p>
          <a:p>
            <a:pPr lvl="1"/>
            <a:r>
              <a:rPr lang="en-US" altLang="zh-TW" dirty="0"/>
              <a:t>We will briefly introduce the use of ADAMS </a:t>
            </a:r>
            <a:r>
              <a:rPr lang="en-US" altLang="zh-TW" dirty="0" smtClean="0"/>
              <a:t>interface.</a:t>
            </a:r>
          </a:p>
          <a:p>
            <a:r>
              <a:rPr lang="en-US" altLang="zh-TW" dirty="0" smtClean="0"/>
              <a:t>Topic 2:</a:t>
            </a:r>
          </a:p>
          <a:p>
            <a:pPr lvl="1"/>
            <a:r>
              <a:rPr lang="en-US" altLang="zh-TW" dirty="0"/>
              <a:t>H</a:t>
            </a:r>
            <a:r>
              <a:rPr lang="en-US" altLang="zh-TW" dirty="0" smtClean="0"/>
              <a:t>ow to use ADAMS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 </a:t>
            </a:r>
            <a:r>
              <a:rPr lang="en-US" altLang="zh-TW" dirty="0" err="1" smtClean="0"/>
              <a:t>Matlab</a:t>
            </a:r>
            <a:r>
              <a:rPr lang="en-US" altLang="zh-TW" dirty="0" smtClean="0"/>
              <a:t> Simulink.</a:t>
            </a:r>
          </a:p>
          <a:p>
            <a:r>
              <a:rPr lang="en-US" altLang="zh-TW" dirty="0" smtClean="0"/>
              <a:t>Topic 3:</a:t>
            </a:r>
          </a:p>
          <a:p>
            <a:pPr lvl="1"/>
            <a:r>
              <a:rPr lang="en-US" altLang="zh-TW" dirty="0" smtClean="0"/>
              <a:t>How to link the CAD files to ADAMS.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3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305800" cy="1143000"/>
          </a:xfrm>
        </p:spPr>
        <p:txBody>
          <a:bodyPr>
            <a:normAutofit/>
          </a:bodyPr>
          <a:lstStyle/>
          <a:p>
            <a:r>
              <a:rPr lang="en-US" altLang="zh-TW" dirty="0"/>
              <a:t>Open ADAMS 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6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Open</a:t>
            </a:r>
            <a:r>
              <a:rPr lang="zh-TW" altLang="en-US" dirty="0"/>
              <a:t> </a:t>
            </a:r>
            <a:r>
              <a:rPr lang="en-US" altLang="zh-TW" dirty="0"/>
              <a:t>ADAMS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由程式集內或桌面之圖示啟動 </a:t>
            </a:r>
            <a:r>
              <a:rPr lang="en-US" altLang="zh-TW" sz="2400" dirty="0"/>
              <a:t>ADAMS/view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609339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132882"/>
            <a:ext cx="6572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7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Open</a:t>
            </a:r>
            <a:r>
              <a:rPr lang="zh-TW" altLang="en-US" dirty="0"/>
              <a:t> </a:t>
            </a:r>
            <a:r>
              <a:rPr lang="en-US" altLang="zh-TW" dirty="0"/>
              <a:t>ADAMS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成功執行</a:t>
            </a:r>
            <a:r>
              <a:rPr lang="en-US" altLang="zh-TW" dirty="0"/>
              <a:t>ADAMS/view</a:t>
            </a:r>
            <a:r>
              <a:rPr lang="zh-TW" altLang="en-US" dirty="0"/>
              <a:t>後會出現如下之視窗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2401291"/>
            <a:ext cx="554325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1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516" y="908720"/>
            <a:ext cx="6346405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單箭頭接點 4"/>
          <p:cNvCxnSpPr/>
          <p:nvPr/>
        </p:nvCxnSpPr>
        <p:spPr>
          <a:xfrm>
            <a:off x="1933500" y="1747932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1933500" y="2035964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1933500" y="2323996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95537" y="1559204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建立新檔案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51521" y="1838498"/>
            <a:ext cx="16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開啟舊檔</a:t>
            </a:r>
            <a:r>
              <a:rPr lang="en-US" altLang="zh-TW" dirty="0" smtClean="0"/>
              <a:t>(.bin)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51520" y="2125942"/>
            <a:ext cx="16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開啟舊檔</a:t>
            </a:r>
            <a:r>
              <a:rPr lang="en-US" altLang="zh-TW" dirty="0" smtClean="0"/>
              <a:t>(.</a:t>
            </a:r>
            <a:r>
              <a:rPr lang="en-US" altLang="zh-TW" dirty="0" err="1" smtClean="0"/>
              <a:t>cmd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1821421" y="3176972"/>
            <a:ext cx="4880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66560" y="2992306"/>
            <a:ext cx="220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目錄</a:t>
            </a:r>
            <a:r>
              <a:rPr lang="zh-TW" altLang="en-US" dirty="0" smtClean="0"/>
              <a:t>捷徑</a:t>
            </a:r>
            <a:endParaRPr lang="en-US" altLang="zh-TW" dirty="0" smtClean="0"/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不要有中文路徑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67" y="3844526"/>
            <a:ext cx="7334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矩形 16"/>
          <p:cNvSpPr/>
          <p:nvPr/>
        </p:nvSpPr>
        <p:spPr>
          <a:xfrm>
            <a:off x="2797596" y="3836164"/>
            <a:ext cx="2962030" cy="5989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1821421" y="4135621"/>
            <a:ext cx="97617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530171" y="4435076"/>
            <a:ext cx="297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重力方向及仿真系統單位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1821421" y="4135620"/>
            <a:ext cx="0" cy="299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內容版面配置區 2"/>
          <p:cNvSpPr>
            <a:spLocks noGrp="1"/>
          </p:cNvSpPr>
          <p:nvPr>
            <p:ph idx="1"/>
          </p:nvPr>
        </p:nvSpPr>
        <p:spPr>
          <a:xfrm>
            <a:off x="457200" y="5589240"/>
            <a:ext cx="8219256" cy="1008112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要創建</a:t>
            </a:r>
            <a:r>
              <a:rPr lang="zh-TW" altLang="en-US" dirty="0"/>
              <a:t>新</a:t>
            </a:r>
            <a:r>
              <a:rPr lang="zh-TW" altLang="en-US" dirty="0" smtClean="0"/>
              <a:t>檔，首先要是先確認檔案捷徑，再來輸入檔名及修改重力</a:t>
            </a:r>
            <a:r>
              <a:rPr lang="en-US" altLang="zh-TW" dirty="0" smtClean="0"/>
              <a:t>/</a:t>
            </a:r>
            <a:r>
              <a:rPr lang="zh-TW" altLang="en-US" dirty="0" smtClean="0"/>
              <a:t>單位，按下</a:t>
            </a:r>
            <a:r>
              <a:rPr lang="en-US" altLang="zh-TW" dirty="0" smtClean="0"/>
              <a:t>OK</a:t>
            </a:r>
            <a:r>
              <a:rPr lang="zh-TW" altLang="en-US" dirty="0" smtClean="0"/>
              <a:t>即創立完成。</a:t>
            </a:r>
            <a:endParaRPr lang="en-US" altLang="zh-TW" dirty="0" smtClean="0"/>
          </a:p>
          <a:p>
            <a:r>
              <a:rPr lang="en-US" altLang="zh-TW" dirty="0" err="1" smtClean="0"/>
              <a:t>ps</a:t>
            </a:r>
            <a:r>
              <a:rPr lang="en-US" altLang="zh-TW" dirty="0" smtClean="0"/>
              <a:t>: </a:t>
            </a:r>
            <a:r>
              <a:rPr lang="zh-TW" altLang="en-US" dirty="0" smtClean="0"/>
              <a:t>單位很重要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16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/>
      <p:bldP spid="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Archive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again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ADAMS</a:t>
            </a:r>
            <a:r>
              <a:rPr lang="zh-TW" altLang="en-US" sz="2400" dirty="0"/>
              <a:t>再存檔時有兩種選擇，分別是</a:t>
            </a:r>
            <a:r>
              <a:rPr lang="en-US" altLang="zh-TW" sz="2400" dirty="0"/>
              <a:t>(.bin)</a:t>
            </a:r>
            <a:r>
              <a:rPr lang="zh-TW" altLang="en-US" sz="2400" dirty="0"/>
              <a:t>與</a:t>
            </a:r>
            <a:r>
              <a:rPr lang="en-US" altLang="zh-TW" sz="2400" dirty="0"/>
              <a:t>(.</a:t>
            </a:r>
            <a:r>
              <a:rPr lang="en-US" altLang="zh-TW" sz="2400" dirty="0" err="1"/>
              <a:t>cmd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(.bin</a:t>
            </a:r>
            <a:r>
              <a:rPr lang="en-US" altLang="zh-TW" sz="2400" dirty="0"/>
              <a:t>)</a:t>
            </a:r>
            <a:r>
              <a:rPr lang="zh-TW" altLang="en-US" sz="2400" dirty="0"/>
              <a:t>是一種二進位檔，無法跨平台與版本，檔案體積較大，但是可以儲存前次之模擬資料與環境設定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(.</a:t>
            </a:r>
            <a:r>
              <a:rPr lang="en-US" altLang="zh-TW" sz="2400" dirty="0"/>
              <a:t>cmd)</a:t>
            </a:r>
            <a:r>
              <a:rPr lang="zh-TW" altLang="en-US" sz="2400" dirty="0"/>
              <a:t>為紀錄命令之文字檔，可跨平台，以文字編輯軟體進行修改，檔案體積較小，無法儲存前次模擬值。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874524"/>
              </p:ext>
            </p:extLst>
          </p:nvPr>
        </p:nvGraphicFramePr>
        <p:xfrm>
          <a:off x="1259632" y="46531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儲存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載入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(.bin)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Save Database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Open Database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(.cmd)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Export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Import a file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BE9-E624-4801-92D3-C26C9C80BBA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1339</TotalTime>
  <Words>1968</Words>
  <Application>Microsoft Office PowerPoint</Application>
  <PresentationFormat>全屏显示(4:3)</PresentationFormat>
  <Paragraphs>250</Paragraphs>
  <Slides>37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7" baseType="lpstr">
      <vt:lpstr>標楷體</vt:lpstr>
      <vt:lpstr>微軟正黑體</vt:lpstr>
      <vt:lpstr>新細明體</vt:lpstr>
      <vt:lpstr>Arial</vt:lpstr>
      <vt:lpstr>Calibri</vt:lpstr>
      <vt:lpstr>Constantia</vt:lpstr>
      <vt:lpstr>Times New Roman</vt:lpstr>
      <vt:lpstr>Wingdings 2</vt:lpstr>
      <vt:lpstr>流線</vt:lpstr>
      <vt:lpstr>Equation</vt:lpstr>
      <vt:lpstr>ADAMS training Day 1</vt:lpstr>
      <vt:lpstr>Outline </vt:lpstr>
      <vt:lpstr>What is ADAMS ?</vt:lpstr>
      <vt:lpstr>Topics</vt:lpstr>
      <vt:lpstr>Open ADAMS </vt:lpstr>
      <vt:lpstr>Open ADAMS </vt:lpstr>
      <vt:lpstr>Open ADAMS </vt:lpstr>
      <vt:lpstr>PowerPoint 演示文稿</vt:lpstr>
      <vt:lpstr>Archive again</vt:lpstr>
      <vt:lpstr>ADAMS/view Operating environment</vt:lpstr>
      <vt:lpstr>功能表介紹</vt:lpstr>
      <vt:lpstr>常用功能表</vt:lpstr>
      <vt:lpstr>工具列瀏覽</vt:lpstr>
      <vt:lpstr>模擬與動畫工具列</vt:lpstr>
      <vt:lpstr>建模流程</vt:lpstr>
      <vt:lpstr>PowerPoint 演示文稿</vt:lpstr>
      <vt:lpstr>PowerPoint 演示文稿</vt:lpstr>
      <vt:lpstr>常用指令</vt:lpstr>
      <vt:lpstr>常用指令</vt:lpstr>
      <vt:lpstr>常用指令</vt:lpstr>
      <vt:lpstr>常用指令</vt:lpstr>
      <vt:lpstr>常用指令</vt:lpstr>
      <vt:lpstr>常用指令</vt:lpstr>
      <vt:lpstr>Common hot keys</vt:lpstr>
      <vt:lpstr>Note</vt:lpstr>
      <vt:lpstr>範例</vt:lpstr>
      <vt:lpstr>Example : Two Links Model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Try yourself!</vt:lpstr>
      <vt:lpstr>Homework</vt:lpstr>
      <vt:lpstr>Bonus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ADAMS training</dc:title>
  <dc:creator>Chang Chi Shun</dc:creator>
  <cp:lastModifiedBy>Jian-Hang Chen</cp:lastModifiedBy>
  <cp:revision>96</cp:revision>
  <dcterms:created xsi:type="dcterms:W3CDTF">2011-06-27T19:13:30Z</dcterms:created>
  <dcterms:modified xsi:type="dcterms:W3CDTF">2015-09-27T18:32:05Z</dcterms:modified>
</cp:coreProperties>
</file>